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03" r:id="rId3"/>
    <p:sldMasterId id="2147483704" r:id="rId4"/>
    <p:sldMasterId id="2147483705" r:id="rId5"/>
    <p:sldMasterId id="2147483706" r:id="rId6"/>
    <p:sldMasterId id="214748370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slide" Target="slides/slide14.xml"/><Relationship Id="rId10" Type="http://schemas.openxmlformats.org/officeDocument/2006/relationships/slide" Target="slides/slide2.xml"/><Relationship Id="rId21" Type="http://schemas.openxmlformats.org/officeDocument/2006/relationships/slide" Target="slides/slide13.xml"/><Relationship Id="rId13" Type="http://schemas.openxmlformats.org/officeDocument/2006/relationships/slide" Target="slides/slide5.xml"/><Relationship Id="rId24" Type="http://schemas.openxmlformats.org/officeDocument/2006/relationships/slide" Target="slides/slide16.xml"/><Relationship Id="rId12" Type="http://schemas.openxmlformats.org/officeDocument/2006/relationships/slide" Target="slides/slide4.xml"/><Relationship Id="rId23" Type="http://schemas.openxmlformats.org/officeDocument/2006/relationships/slide" Target="slides/slide15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9d9b198e_2_2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4e9d9b198e_2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https://www.domo.com/learn/data-never-sleeps-5 </a:t>
            </a:r>
            <a:endParaRPr/>
          </a:p>
        </p:txBody>
      </p:sp>
      <p:sp>
        <p:nvSpPr>
          <p:cNvPr id="456" name="Google Shape;456;g4e9d9b198e_2_2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e9d9b198e_2_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4e9d9b198e_2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4e9d9b198e_2_3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4e9d9b198e_2_4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4e9d9b198e_2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g4e9d9b198e_2_40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e9d9b198e_2_4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4e9d9b198e_2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4e9d9b198e_2_4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4e9d9b198e_2_4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4e9d9b198e_2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g4e9d9b198e_2_4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e9d9b198e_2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4e9d9b198e_2_4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4e9d9b198e_2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4e9d9b198e_2_4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e9d9b198e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4e9d9b198e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e9d9b198e_2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4e9d9b198e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4e9d9b198e_2_1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e9d9b198e_2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4e9d9b198e_2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https://www.domo.com/learn/data-never-sleeps-5 </a:t>
            </a:r>
            <a:endParaRPr/>
          </a:p>
        </p:txBody>
      </p:sp>
      <p:sp>
        <p:nvSpPr>
          <p:cNvPr id="379" name="Google Shape;379;g4e9d9b198e_2_1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e9d9b198e_2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4e9d9b198e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https://www.domo.com/learn/data-never-sleeps-5 </a:t>
            </a:r>
            <a:endParaRPr/>
          </a:p>
        </p:txBody>
      </p:sp>
      <p:sp>
        <p:nvSpPr>
          <p:cNvPr id="391" name="Google Shape;391;g4e9d9b198e_2_1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e9d9b198e_2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4e9d9b198e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https://www.domo.com/learn/data-never-sleeps-5 </a:t>
            </a:r>
            <a:endParaRPr/>
          </a:p>
        </p:txBody>
      </p:sp>
      <p:sp>
        <p:nvSpPr>
          <p:cNvPr id="400" name="Google Shape;400;g4e9d9b198e_2_1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e9d9b198e_2_2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4e9d9b198e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https://www.domo.com/learn/data-never-sleeps-5 </a:t>
            </a:r>
            <a:endParaRPr/>
          </a:p>
        </p:txBody>
      </p:sp>
      <p:sp>
        <p:nvSpPr>
          <p:cNvPr id="414" name="Google Shape;414;g4e9d9b198e_2_2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e9d9b198e_2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4e9d9b198e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https://www.domo.com/learn/data-never-sleeps-5 </a:t>
            </a:r>
            <a:endParaRPr/>
          </a:p>
        </p:txBody>
      </p:sp>
      <p:sp>
        <p:nvSpPr>
          <p:cNvPr id="428" name="Google Shape;428;g4e9d9b198e_2_2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e9d9b198e_2_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g4e9d9b198e_2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https://www.domo.com/learn/data-never-sleeps-5 </a:t>
            </a:r>
            <a:endParaRPr/>
          </a:p>
        </p:txBody>
      </p:sp>
      <p:sp>
        <p:nvSpPr>
          <p:cNvPr id="442" name="Google Shape;442;g4e9d9b198e_2_2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9" name="Google Shape;209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1" name="Google Shape;221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4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4" name="Google Shape;234;p42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42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6" name="Google Shape;236;p42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52" name="Google Shape;252;p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3" name="Google Shape;253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6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60" name="Google Shape;260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7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8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4" name="Google Shape;284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6" name="Google Shape;296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53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54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9" name="Google Shape;309;p54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54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1" name="Google Shape;311;p54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7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7" name="Google Shape;327;p57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8" name="Google Shape;328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5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58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5" name="Google Shape;335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59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60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7" name="Google Shape;347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7" name="Google Shape;277;p4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1afx9quaogywf.cloudfront.net/sites/default/files/Safer%20Internet%20Day%202019/SID2019%20Top%20Tip%20Video%201%20for%2014-18%20year%20olds.mp4" TargetMode="External"/><Relationship Id="rId4" Type="http://schemas.openxmlformats.org/officeDocument/2006/relationships/hyperlink" Target="https://d1afx9quaogywf.cloudfront.net/sites/default/files/Safer%20Internet%20Day%202019/SID2019%20Top%20Tip%20Video%202%20for%2014-18%20year%20olds.mp4" TargetMode="External"/><Relationship Id="rId5" Type="http://schemas.openxmlformats.org/officeDocument/2006/relationships/hyperlink" Target="https://d1afx9quaogywf.cloudfront.net/sites/default/files/Safer%20Internet%20Day%202019/SID2019%20Top%20Tip%20Video%203%20for%2014-18%20year%20olds.mp4" TargetMode="External"/><Relationship Id="rId6" Type="http://schemas.openxmlformats.org/officeDocument/2006/relationships/hyperlink" Target="https://d1afx9quaogywf.cloudfront.net/sites/default/files/Safer%20Internet%20Day%202019/SID2019%20Top%20Tip%20Video%204%20for%2014-18%20year%20olds.mp4" TargetMode="External"/><Relationship Id="rId7" Type="http://schemas.openxmlformats.org/officeDocument/2006/relationships/hyperlink" Target="https://d1afx9quaogywf.cloudfront.net/sites/default/files/Safer%20Internet%20Day%202019/SID2019%20Top%20Tip%20Video%205%20for%2014-18%20year%20olds.mp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0"/>
          <p:cNvSpPr/>
          <p:nvPr/>
        </p:nvSpPr>
        <p:spPr>
          <a:xfrm>
            <a:off x="466313" y="3547022"/>
            <a:ext cx="821137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Are you happy with your data being stored by companies?</a:t>
            </a:r>
            <a:endParaRPr/>
          </a:p>
        </p:txBody>
      </p:sp>
      <p:pic>
        <p:nvPicPr>
          <p:cNvPr id="459" name="Google Shape;45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3803" y="1042481"/>
            <a:ext cx="1626195" cy="170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553406" y="1546115"/>
            <a:ext cx="1626195" cy="170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1"/>
          <p:cNvSpPr/>
          <p:nvPr/>
        </p:nvSpPr>
        <p:spPr>
          <a:xfrm>
            <a:off x="1307324" y="224741"/>
            <a:ext cx="652935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A choice many of us make </a:t>
            </a:r>
            <a:br>
              <a:rPr b="0" i="0" lang="en" sz="45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45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or have already made….?</a:t>
            </a:r>
            <a:endParaRPr/>
          </a:p>
        </p:txBody>
      </p:sp>
      <p:grpSp>
        <p:nvGrpSpPr>
          <p:cNvPr id="467" name="Google Shape;467;p71"/>
          <p:cNvGrpSpPr/>
          <p:nvPr/>
        </p:nvGrpSpPr>
        <p:grpSpPr>
          <a:xfrm>
            <a:off x="1549829" y="1592228"/>
            <a:ext cx="6286847" cy="4177159"/>
            <a:chOff x="1549829" y="2122971"/>
            <a:chExt cx="6286847" cy="5569545"/>
          </a:xfrm>
        </p:grpSpPr>
        <p:pic>
          <p:nvPicPr>
            <p:cNvPr id="468" name="Google Shape;468;p71"/>
            <p:cNvPicPr preferRelativeResize="0"/>
            <p:nvPr/>
          </p:nvPicPr>
          <p:blipFill rotWithShape="1">
            <a:blip r:embed="rId3">
              <a:alphaModFix/>
            </a:blip>
            <a:srcRect b="0" l="0" r="0" t="-41"/>
            <a:stretch/>
          </p:blipFill>
          <p:spPr>
            <a:xfrm>
              <a:off x="1549830" y="2122971"/>
              <a:ext cx="6044339" cy="3472216"/>
            </a:xfrm>
            <a:prstGeom prst="wedgeRoundRectCallout">
              <a:avLst>
                <a:gd fmla="val -42371" name="adj1"/>
                <a:gd fmla="val 76783" name="adj2"/>
                <a:gd fmla="val 16667" name="adj3"/>
              </a:avLst>
            </a:prstGeom>
            <a:noFill/>
            <a:ln>
              <a:noFill/>
            </a:ln>
          </p:spPr>
        </p:pic>
        <p:sp>
          <p:nvSpPr>
            <p:cNvPr id="469" name="Google Shape;469;p71"/>
            <p:cNvSpPr txBox="1"/>
            <p:nvPr/>
          </p:nvSpPr>
          <p:spPr>
            <a:xfrm>
              <a:off x="1549829" y="2469520"/>
              <a:ext cx="6044339" cy="5222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There is a saying that if you get something for free, you should know that you're the product….You get free social-media services, and you get free funny cat videos. In exchange, you give up the most valuable asset you have, which is your personal data.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71"/>
            <p:cNvSpPr/>
            <p:nvPr/>
          </p:nvSpPr>
          <p:spPr>
            <a:xfrm>
              <a:off x="4998203" y="5855345"/>
              <a:ext cx="28384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Professor Yuval Noah Harari,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Author and Historian </a:t>
              </a:r>
              <a:endParaRPr b="0" i="1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72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0" y="566240"/>
            <a:ext cx="3533329" cy="389515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2"/>
          <p:cNvSpPr/>
          <p:nvPr/>
        </p:nvSpPr>
        <p:spPr>
          <a:xfrm>
            <a:off x="1283054" y="128111"/>
            <a:ext cx="657789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We’re the product 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but what does that mean? </a:t>
            </a:r>
            <a:endParaRPr/>
          </a:p>
        </p:txBody>
      </p:sp>
      <p:sp>
        <p:nvSpPr>
          <p:cNvPr id="478" name="Google Shape;478;p72"/>
          <p:cNvSpPr txBox="1"/>
          <p:nvPr/>
        </p:nvSpPr>
        <p:spPr>
          <a:xfrm>
            <a:off x="509791" y="1396402"/>
            <a:ext cx="7550979" cy="38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get to use cutting edge technology for free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72"/>
          <p:cNvSpPr txBox="1"/>
          <p:nvPr/>
        </p:nvSpPr>
        <p:spPr>
          <a:xfrm>
            <a:off x="509791" y="1833481"/>
            <a:ext cx="7827246" cy="668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give sites you visit and apps you use data about what you do, what you like, the things you buy etc.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72"/>
          <p:cNvSpPr txBox="1"/>
          <p:nvPr/>
        </p:nvSpPr>
        <p:spPr>
          <a:xfrm>
            <a:off x="509791" y="2548338"/>
            <a:ext cx="6541938" cy="354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Advertisers pay to sell you things online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2"/>
          <p:cNvSpPr txBox="1"/>
          <p:nvPr/>
        </p:nvSpPr>
        <p:spPr>
          <a:xfrm>
            <a:off x="510238" y="2948978"/>
            <a:ext cx="8401734" cy="611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sites and apps use the information to improve their sites 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509790" y="3609061"/>
            <a:ext cx="8124417" cy="611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might sell on your information to other sites and services</a:t>
            </a:r>
            <a:endParaRPr/>
          </a:p>
        </p:txBody>
      </p:sp>
      <p:sp>
        <p:nvSpPr>
          <p:cNvPr id="483" name="Google Shape;483;p72"/>
          <p:cNvSpPr/>
          <p:nvPr/>
        </p:nvSpPr>
        <p:spPr>
          <a:xfrm>
            <a:off x="806962" y="4373246"/>
            <a:ext cx="7530075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Is it a win-win? Or time to bin?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3"/>
          <p:cNvSpPr/>
          <p:nvPr/>
        </p:nvSpPr>
        <p:spPr>
          <a:xfrm>
            <a:off x="1518697" y="224741"/>
            <a:ext cx="6106607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So who has all this data?</a:t>
            </a:r>
            <a:endParaRPr/>
          </a:p>
        </p:txBody>
      </p:sp>
      <p:sp>
        <p:nvSpPr>
          <p:cNvPr id="490" name="Google Shape;490;p73"/>
          <p:cNvSpPr txBox="1"/>
          <p:nvPr/>
        </p:nvSpPr>
        <p:spPr>
          <a:xfrm>
            <a:off x="680272" y="1079366"/>
            <a:ext cx="4341178" cy="2984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216" y="2485511"/>
            <a:ext cx="4196915" cy="216398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3"/>
          <p:cNvSpPr/>
          <p:nvPr/>
        </p:nvSpPr>
        <p:spPr>
          <a:xfrm>
            <a:off x="317216" y="1115351"/>
            <a:ext cx="7555923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creating data all the time so lots of companies will have some kind of data about us.</a:t>
            </a:r>
            <a:endParaRPr/>
          </a:p>
        </p:txBody>
      </p:sp>
      <p:sp>
        <p:nvSpPr>
          <p:cNvPr id="493" name="Google Shape;493;p73"/>
          <p:cNvSpPr/>
          <p:nvPr/>
        </p:nvSpPr>
        <p:spPr>
          <a:xfrm>
            <a:off x="6416373" y="2633347"/>
            <a:ext cx="235833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it matter?</a:t>
            </a:r>
            <a:endParaRPr/>
          </a:p>
        </p:txBody>
      </p:sp>
      <p:sp>
        <p:nvSpPr>
          <p:cNvPr id="494" name="Google Shape;494;p73"/>
          <p:cNvSpPr/>
          <p:nvPr/>
        </p:nvSpPr>
        <p:spPr>
          <a:xfrm>
            <a:off x="6416373" y="3614011"/>
            <a:ext cx="2047355" cy="1038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people doing about this?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4"/>
          <p:cNvSpPr/>
          <p:nvPr/>
        </p:nvSpPr>
        <p:spPr>
          <a:xfrm>
            <a:off x="282211" y="276950"/>
            <a:ext cx="8710461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What does Google know about us?</a:t>
            </a:r>
            <a:endParaRPr/>
          </a:p>
        </p:txBody>
      </p:sp>
      <p:sp>
        <p:nvSpPr>
          <p:cNvPr id="501" name="Google Shape;501;p74"/>
          <p:cNvSpPr txBox="1"/>
          <p:nvPr/>
        </p:nvSpPr>
        <p:spPr>
          <a:xfrm>
            <a:off x="680272" y="1079366"/>
            <a:ext cx="4341178" cy="2984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4"/>
          <p:cNvSpPr txBox="1"/>
          <p:nvPr/>
        </p:nvSpPr>
        <p:spPr>
          <a:xfrm>
            <a:off x="445429" y="1396402"/>
            <a:ext cx="6048362" cy="2667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✓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we search for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✓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website we visit on Chrome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✓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emails we send via Gmail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✓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Everywhere we go using Google Maps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✓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Anything we watch on YouTube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✓"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devices we use and how we use them if signed in to a Google account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74"/>
          <p:cNvSpPr/>
          <p:nvPr/>
        </p:nvSpPr>
        <p:spPr>
          <a:xfrm>
            <a:off x="-1" y="4064135"/>
            <a:ext cx="9133031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How could that information be used?</a:t>
            </a:r>
            <a:endParaRPr/>
          </a:p>
        </p:txBody>
      </p:sp>
      <p:grpSp>
        <p:nvGrpSpPr>
          <p:cNvPr id="504" name="Google Shape;504;p74"/>
          <p:cNvGrpSpPr/>
          <p:nvPr/>
        </p:nvGrpSpPr>
        <p:grpSpPr>
          <a:xfrm>
            <a:off x="6614909" y="1721444"/>
            <a:ext cx="2214545" cy="1700612"/>
            <a:chOff x="6614909" y="2295259"/>
            <a:chExt cx="2214545" cy="2267482"/>
          </a:xfrm>
        </p:grpSpPr>
        <p:pic>
          <p:nvPicPr>
            <p:cNvPr id="505" name="Google Shape;505;p74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0"/>
            <a:stretch/>
          </p:blipFill>
          <p:spPr>
            <a:xfrm>
              <a:off x="6614909" y="2295259"/>
              <a:ext cx="2214545" cy="2267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74"/>
            <p:cNvSpPr/>
            <p:nvPr/>
          </p:nvSpPr>
          <p:spPr>
            <a:xfrm>
              <a:off x="6701070" y="2613392"/>
              <a:ext cx="2042221" cy="1631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Google owns over 200 companies and has invested in over 400 others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" sz="6000"/>
              <a:t>Think about your own ‘Digital Footprint’!</a:t>
            </a:r>
            <a:endParaRPr b="1" sz="6000"/>
          </a:p>
        </p:txBody>
      </p:sp>
      <p:pic>
        <p:nvPicPr>
          <p:cNvPr id="512" name="Google Shape;512;p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761660"/>
            <a:ext cx="5400600" cy="304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6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Tutorial Worship- watch and discuss the key messages from the videos</a:t>
            </a:r>
            <a:endParaRPr sz="3959"/>
          </a:p>
        </p:txBody>
      </p:sp>
      <p:sp>
        <p:nvSpPr>
          <p:cNvPr id="518" name="Google Shape;518;p7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" sz="1540" u="sng">
                <a:solidFill>
                  <a:schemeClr val="hlink"/>
                </a:solidFill>
                <a:hlinkClick r:id="rId3"/>
              </a:rPr>
              <a:t>https://d1afx9quaogywf.cloudfront.net/sites/default/files/Safer%20Internet%20Day%202019/SID2019%20Top%20Tip%20Video%201%20for%2014-18%20year%20olds.mp4</a:t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" sz="1540" u="sng">
                <a:solidFill>
                  <a:schemeClr val="hlink"/>
                </a:solidFill>
                <a:hlinkClick r:id="rId4"/>
              </a:rPr>
              <a:t>https://d1afx9quaogywf.cloudfront.net/sites/default/files/Safer%20Internet%20Day%202019/SID2019%20Top%20Tip%20Video%202%20for%2014-18%20year%20olds.mp4</a:t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" sz="1540" u="sng">
                <a:solidFill>
                  <a:schemeClr val="hlink"/>
                </a:solidFill>
                <a:hlinkClick r:id="rId5"/>
              </a:rPr>
              <a:t>https://d1afx9quaogywf.cloudfront.net/sites/default/files/Safer%20Internet%20Day%202019/SID2019%20Top%20Tip%20Video%203%20for%2014-18%20year%20olds.mp4</a:t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" sz="1540" u="sng">
                <a:solidFill>
                  <a:schemeClr val="hlink"/>
                </a:solidFill>
                <a:hlinkClick r:id="rId6"/>
              </a:rPr>
              <a:t>https://d1afx9quaogywf.cloudfront.net/sites/default/files/Safer%20Internet%20Day%202019/SID2019%20Top%20Tip%20Video%204%20for%2014-18%20year%20olds.mp4</a:t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" sz="1540" u="sng">
                <a:solidFill>
                  <a:schemeClr val="hlink"/>
                </a:solidFill>
                <a:hlinkClick r:id="rId7"/>
              </a:rPr>
              <a:t>https://d1afx9quaogywf.cloudfront.net/sites/default/files/Safer%20Internet%20Day%202019/SID2019%20Top%20Tip%20Video%205%20for%2014-18%20year%20olds.mp4</a:t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/>
          <p:nvPr/>
        </p:nvSpPr>
        <p:spPr>
          <a:xfrm>
            <a:off x="1698521" y="2812551"/>
            <a:ext cx="5746958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Our internet, our choice</a:t>
            </a:r>
            <a:endParaRPr/>
          </a:p>
        </p:txBody>
      </p:sp>
      <p:sp>
        <p:nvSpPr>
          <p:cNvPr id="361" name="Google Shape;361;p62"/>
          <p:cNvSpPr txBox="1"/>
          <p:nvPr/>
        </p:nvSpPr>
        <p:spPr>
          <a:xfrm>
            <a:off x="1436943" y="3293732"/>
            <a:ext cx="6270114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FD9622"/>
                </a:solidFill>
                <a:latin typeface="Arial"/>
                <a:ea typeface="Arial"/>
                <a:cs typeface="Arial"/>
                <a:sym typeface="Arial"/>
              </a:rPr>
              <a:t>Understanding consent in a digital world</a:t>
            </a:r>
            <a:endParaRPr/>
          </a:p>
        </p:txBody>
      </p:sp>
      <p:pic>
        <p:nvPicPr>
          <p:cNvPr id="362" name="Google Shape;362;p62"/>
          <p:cNvPicPr preferRelativeResize="0"/>
          <p:nvPr/>
        </p:nvPicPr>
        <p:blipFill rotWithShape="1">
          <a:blip r:embed="rId3">
            <a:alphaModFix/>
          </a:blip>
          <a:srcRect b="15168" l="6769" r="7092" t="13606"/>
          <a:stretch/>
        </p:blipFill>
        <p:spPr>
          <a:xfrm>
            <a:off x="459681" y="319597"/>
            <a:ext cx="8250148" cy="238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32" y="4228917"/>
            <a:ext cx="2121694" cy="90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3"/>
          <p:cNvSpPr/>
          <p:nvPr/>
        </p:nvSpPr>
        <p:spPr>
          <a:xfrm>
            <a:off x="2409387" y="201494"/>
            <a:ext cx="4325223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What is big data?</a:t>
            </a:r>
            <a:endParaRPr/>
          </a:p>
        </p:txBody>
      </p:sp>
      <p:pic>
        <p:nvPicPr>
          <p:cNvPr id="370" name="Google Shape;37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0755"/>
            <a:ext cx="9144000" cy="4072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63"/>
          <p:cNvGrpSpPr/>
          <p:nvPr/>
        </p:nvGrpSpPr>
        <p:grpSpPr>
          <a:xfrm>
            <a:off x="1170978" y="1332097"/>
            <a:ext cx="6802040" cy="3741176"/>
            <a:chOff x="-572936" y="2832920"/>
            <a:chExt cx="6802040" cy="4988235"/>
          </a:xfrm>
        </p:grpSpPr>
        <p:pic>
          <p:nvPicPr>
            <p:cNvPr id="372" name="Google Shape;372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88791">
              <a:off x="-333944" y="3010012"/>
              <a:ext cx="6415917" cy="4463400"/>
            </a:xfrm>
            <a:prstGeom prst="roundRect">
              <a:avLst>
                <a:gd fmla="val 9381" name="adj"/>
              </a:avLst>
            </a:prstGeom>
            <a:noFill/>
            <a:ln>
              <a:noFill/>
            </a:ln>
          </p:spPr>
        </p:pic>
        <p:grpSp>
          <p:nvGrpSpPr>
            <p:cNvPr id="373" name="Google Shape;373;p63"/>
            <p:cNvGrpSpPr/>
            <p:nvPr/>
          </p:nvGrpSpPr>
          <p:grpSpPr>
            <a:xfrm>
              <a:off x="-572936" y="2832920"/>
              <a:ext cx="6802040" cy="4988235"/>
              <a:chOff x="1170979" y="1427674"/>
              <a:chExt cx="6802040" cy="4988235"/>
            </a:xfrm>
          </p:grpSpPr>
          <p:pic>
            <p:nvPicPr>
              <p:cNvPr id="374" name="Google Shape;374;p6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-187152">
                <a:off x="1292310" y="1602697"/>
                <a:ext cx="6559378" cy="4638188"/>
              </a:xfrm>
              <a:prstGeom prst="roundRect">
                <a:avLst>
                  <a:gd fmla="val 10095" name="adj"/>
                </a:avLst>
              </a:prstGeom>
              <a:noFill/>
              <a:ln>
                <a:noFill/>
              </a:ln>
            </p:spPr>
          </p:pic>
          <p:sp>
            <p:nvSpPr>
              <p:cNvPr id="375" name="Google Shape;375;p63"/>
              <p:cNvSpPr txBox="1"/>
              <p:nvPr/>
            </p:nvSpPr>
            <p:spPr>
              <a:xfrm rot="-187152">
                <a:off x="1619444" y="1769657"/>
                <a:ext cx="6041482" cy="42968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None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Data is information about us and we are creating it all the time online and offline. It can include:</a:t>
                </a:r>
                <a:endParaRPr/>
              </a:p>
              <a:p>
                <a:pPr indent="-342900" lvl="0" marL="342900" marR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Char char="•"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what we do, </a:t>
                </a:r>
                <a:endParaRPr/>
              </a:p>
              <a:p>
                <a:pPr indent="-342900" lvl="0" marL="342900" marR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Char char="•"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where we go, </a:t>
                </a:r>
                <a:endParaRPr/>
              </a:p>
              <a:p>
                <a:pPr indent="-342900" lvl="0" marL="342900" marR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Char char="•"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sites we visit, </a:t>
                </a:r>
                <a:endParaRPr/>
              </a:p>
              <a:p>
                <a:pPr indent="-342900" lvl="0" marL="342900" marR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Char char="•"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comments we make, </a:t>
                </a:r>
                <a:endParaRPr/>
              </a:p>
              <a:p>
                <a:pPr indent="-342900" lvl="0" marL="342900" marR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Char char="•"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photos we take, </a:t>
                </a:r>
                <a:endParaRPr/>
              </a:p>
              <a:p>
                <a:pPr indent="-342900" lvl="0" marL="342900" marR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Char char="•"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accounts we create. </a:t>
                </a:r>
                <a:endParaRPr/>
              </a:p>
              <a:p>
                <a:pPr indent="0" lvl="0" marL="0" marR="0" rtl="0" algn="l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Arial"/>
                  <a:buNone/>
                </a:pPr>
                <a:r>
                  <a:rPr b="0" i="0" lang="en" sz="2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Big data is extremely large sets of data collected by organisations in order to be analysed to reveal patterns, trends, and associations, especially relating to human behaviour and interactions.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/>
          <p:nvPr/>
        </p:nvSpPr>
        <p:spPr>
          <a:xfrm>
            <a:off x="130462" y="201494"/>
            <a:ext cx="8883073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Every minute we create new data…</a:t>
            </a:r>
            <a:endParaRPr/>
          </a:p>
        </p:txBody>
      </p:sp>
      <p:pic>
        <p:nvPicPr>
          <p:cNvPr id="382" name="Google Shape;38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0755"/>
            <a:ext cx="9144000" cy="40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4"/>
          <p:cNvSpPr/>
          <p:nvPr/>
        </p:nvSpPr>
        <p:spPr>
          <a:xfrm>
            <a:off x="6426567" y="1397264"/>
            <a:ext cx="1952786" cy="1057760"/>
          </a:xfrm>
          <a:prstGeom prst="roundRect">
            <a:avLst>
              <a:gd fmla="val 16667" name="adj"/>
            </a:avLst>
          </a:prstGeom>
          <a:solidFill>
            <a:srgbClr val="00AD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Twitter users send 456,000 tweets</a:t>
            </a:r>
            <a:endParaRPr/>
          </a:p>
        </p:txBody>
      </p:sp>
      <p:sp>
        <p:nvSpPr>
          <p:cNvPr id="384" name="Google Shape;384;p64"/>
          <p:cNvSpPr/>
          <p:nvPr/>
        </p:nvSpPr>
        <p:spPr>
          <a:xfrm>
            <a:off x="764647" y="1513990"/>
            <a:ext cx="2149034" cy="1166323"/>
          </a:xfrm>
          <a:prstGeom prst="roundRect">
            <a:avLst>
              <a:gd fmla="val 16667" name="adj"/>
            </a:avLst>
          </a:prstGeom>
          <a:solidFill>
            <a:srgbClr val="F794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Google conducts 3,607,080 searches for us</a:t>
            </a:r>
            <a:endParaRPr/>
          </a:p>
        </p:txBody>
      </p:sp>
      <p:sp>
        <p:nvSpPr>
          <p:cNvPr id="385" name="Google Shape;385;p64"/>
          <p:cNvSpPr/>
          <p:nvPr/>
        </p:nvSpPr>
        <p:spPr>
          <a:xfrm>
            <a:off x="6348833" y="3543865"/>
            <a:ext cx="2149034" cy="1057760"/>
          </a:xfrm>
          <a:prstGeom prst="roundRect">
            <a:avLst>
              <a:gd fmla="val 16667" name="adj"/>
            </a:avLst>
          </a:prstGeom>
          <a:solidFill>
            <a:srgbClr val="F794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Wikipedia users publish 600 new page edits </a:t>
            </a:r>
            <a:endParaRPr/>
          </a:p>
        </p:txBody>
      </p:sp>
      <p:sp>
        <p:nvSpPr>
          <p:cNvPr id="386" name="Google Shape;386;p64"/>
          <p:cNvSpPr/>
          <p:nvPr/>
        </p:nvSpPr>
        <p:spPr>
          <a:xfrm>
            <a:off x="1562409" y="3648479"/>
            <a:ext cx="1952786" cy="1057760"/>
          </a:xfrm>
          <a:prstGeom prst="roundRect">
            <a:avLst>
              <a:gd fmla="val 16667" name="adj"/>
            </a:avLst>
          </a:prstGeom>
          <a:solidFill>
            <a:srgbClr val="00AD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Instagram users post 46,740 photos </a:t>
            </a:r>
            <a:endParaRPr/>
          </a:p>
        </p:txBody>
      </p:sp>
      <p:sp>
        <p:nvSpPr>
          <p:cNvPr id="387" name="Google Shape;387;p64"/>
          <p:cNvSpPr/>
          <p:nvPr/>
        </p:nvSpPr>
        <p:spPr>
          <a:xfrm>
            <a:off x="3600499" y="2247543"/>
            <a:ext cx="2149034" cy="1057760"/>
          </a:xfrm>
          <a:prstGeom prst="roundRect">
            <a:avLst>
              <a:gd fmla="val 16667" name="adj"/>
            </a:avLst>
          </a:prstGeom>
          <a:solidFill>
            <a:srgbClr val="F794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Snapchat users share 527,760 photos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/>
          <p:nvPr/>
        </p:nvSpPr>
        <p:spPr>
          <a:xfrm>
            <a:off x="1240996" y="201494"/>
            <a:ext cx="6662017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Can you guess the answer?</a:t>
            </a:r>
            <a:endParaRPr/>
          </a:p>
        </p:txBody>
      </p:sp>
      <p:sp>
        <p:nvSpPr>
          <p:cNvPr id="394" name="Google Shape;394;p65"/>
          <p:cNvSpPr/>
          <p:nvPr/>
        </p:nvSpPr>
        <p:spPr>
          <a:xfrm>
            <a:off x="4076054" y="1725680"/>
            <a:ext cx="4648364" cy="2285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collectively created more data about ourselves in the last ___ years than in our entire history of civilisation beforehand. </a:t>
            </a:r>
            <a:endParaRPr/>
          </a:p>
        </p:txBody>
      </p:sp>
      <p:pic>
        <p:nvPicPr>
          <p:cNvPr id="395" name="Google Shape;39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582" y="1475992"/>
            <a:ext cx="2546423" cy="278461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5"/>
          <p:cNvSpPr/>
          <p:nvPr/>
        </p:nvSpPr>
        <p:spPr>
          <a:xfrm>
            <a:off x="5317238" y="2340200"/>
            <a:ext cx="732069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8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6"/>
          <p:cNvSpPr/>
          <p:nvPr/>
        </p:nvSpPr>
        <p:spPr>
          <a:xfrm>
            <a:off x="1240996" y="201494"/>
            <a:ext cx="6662017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Worldwide every minute….</a:t>
            </a:r>
            <a:endParaRPr/>
          </a:p>
        </p:txBody>
      </p:sp>
      <p:sp>
        <p:nvSpPr>
          <p:cNvPr id="403" name="Google Shape;403;p66"/>
          <p:cNvSpPr/>
          <p:nvPr/>
        </p:nvSpPr>
        <p:spPr>
          <a:xfrm>
            <a:off x="418453" y="1086376"/>
            <a:ext cx="2743713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there more</a:t>
            </a:r>
            <a:endParaRPr/>
          </a:p>
        </p:txBody>
      </p:sp>
      <p:sp>
        <p:nvSpPr>
          <p:cNvPr id="404" name="Google Shape;404;p66"/>
          <p:cNvSpPr/>
          <p:nvPr/>
        </p:nvSpPr>
        <p:spPr>
          <a:xfrm>
            <a:off x="4191000" y="2133169"/>
            <a:ext cx="7620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pic>
        <p:nvPicPr>
          <p:cNvPr id="405" name="Google Shape;40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4826" y="1721205"/>
            <a:ext cx="1681418" cy="126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7356" y="1721205"/>
            <a:ext cx="1418864" cy="126250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6"/>
          <p:cNvSpPr/>
          <p:nvPr/>
        </p:nvSpPr>
        <p:spPr>
          <a:xfrm>
            <a:off x="1208868" y="2983712"/>
            <a:ext cx="2108793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texts sent?</a:t>
            </a:r>
            <a:endParaRPr/>
          </a:p>
        </p:txBody>
      </p:sp>
      <p:sp>
        <p:nvSpPr>
          <p:cNvPr id="408" name="Google Shape;408;p66"/>
          <p:cNvSpPr/>
          <p:nvPr/>
        </p:nvSpPr>
        <p:spPr>
          <a:xfrm>
            <a:off x="5861888" y="2983712"/>
            <a:ext cx="2387765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emails sent?</a:t>
            </a:r>
            <a:endParaRPr/>
          </a:p>
        </p:txBody>
      </p:sp>
      <p:sp>
        <p:nvSpPr>
          <p:cNvPr id="409" name="Google Shape;409;p66"/>
          <p:cNvSpPr/>
          <p:nvPr/>
        </p:nvSpPr>
        <p:spPr>
          <a:xfrm>
            <a:off x="-22736" y="4292140"/>
            <a:ext cx="45720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12 Million</a:t>
            </a:r>
            <a:endParaRPr/>
          </a:p>
        </p:txBody>
      </p:sp>
      <p:sp>
        <p:nvSpPr>
          <p:cNvPr id="410" name="Google Shape;410;p66"/>
          <p:cNvSpPr/>
          <p:nvPr/>
        </p:nvSpPr>
        <p:spPr>
          <a:xfrm>
            <a:off x="4549264" y="3649978"/>
            <a:ext cx="4572000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EMAILS SENT WINS!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159 Million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"/>
          <p:cNvSpPr/>
          <p:nvPr/>
        </p:nvSpPr>
        <p:spPr>
          <a:xfrm>
            <a:off x="1240996" y="201494"/>
            <a:ext cx="6662017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Worldwide every minute….</a:t>
            </a:r>
            <a:endParaRPr/>
          </a:p>
        </p:txBody>
      </p:sp>
      <p:sp>
        <p:nvSpPr>
          <p:cNvPr id="417" name="Google Shape;417;p67"/>
          <p:cNvSpPr/>
          <p:nvPr/>
        </p:nvSpPr>
        <p:spPr>
          <a:xfrm>
            <a:off x="418453" y="1086376"/>
            <a:ext cx="2743713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there more</a:t>
            </a:r>
            <a:endParaRPr/>
          </a:p>
        </p:txBody>
      </p:sp>
      <p:sp>
        <p:nvSpPr>
          <p:cNvPr id="418" name="Google Shape;418;p67"/>
          <p:cNvSpPr/>
          <p:nvPr/>
        </p:nvSpPr>
        <p:spPr>
          <a:xfrm>
            <a:off x="4191000" y="2133169"/>
            <a:ext cx="7620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419" name="Google Shape;419;p67"/>
          <p:cNvSpPr/>
          <p:nvPr/>
        </p:nvSpPr>
        <p:spPr>
          <a:xfrm>
            <a:off x="772198" y="2983712"/>
            <a:ext cx="2982132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Google searches</a:t>
            </a:r>
            <a:endParaRPr/>
          </a:p>
        </p:txBody>
      </p:sp>
      <p:sp>
        <p:nvSpPr>
          <p:cNvPr id="420" name="Google Shape;420;p67"/>
          <p:cNvSpPr/>
          <p:nvPr/>
        </p:nvSpPr>
        <p:spPr>
          <a:xfrm>
            <a:off x="5625780" y="3003137"/>
            <a:ext cx="2859981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videos watched on YouTube? </a:t>
            </a:r>
            <a:endParaRPr/>
          </a:p>
        </p:txBody>
      </p:sp>
      <p:sp>
        <p:nvSpPr>
          <p:cNvPr id="421" name="Google Shape;421;p67"/>
          <p:cNvSpPr/>
          <p:nvPr/>
        </p:nvSpPr>
        <p:spPr>
          <a:xfrm>
            <a:off x="4769770" y="3930691"/>
            <a:ext cx="4572000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YOUTUBE WINS!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4.3 Million</a:t>
            </a:r>
            <a:endParaRPr/>
          </a:p>
        </p:txBody>
      </p:sp>
      <p:sp>
        <p:nvSpPr>
          <p:cNvPr id="422" name="Google Shape;422;p67"/>
          <p:cNvSpPr/>
          <p:nvPr/>
        </p:nvSpPr>
        <p:spPr>
          <a:xfrm>
            <a:off x="-22736" y="4396751"/>
            <a:ext cx="45720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3.9 Million</a:t>
            </a:r>
            <a:endParaRPr/>
          </a:p>
        </p:txBody>
      </p:sp>
      <p:pic>
        <p:nvPicPr>
          <p:cNvPr id="423" name="Google Shape;42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594" y="1721204"/>
            <a:ext cx="1252005" cy="128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2185" y="1740629"/>
            <a:ext cx="1790378" cy="126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1240996" y="201494"/>
            <a:ext cx="6662017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Worldwide every minute….</a:t>
            </a:r>
            <a:endParaRPr/>
          </a:p>
        </p:txBody>
      </p:sp>
      <p:sp>
        <p:nvSpPr>
          <p:cNvPr id="431" name="Google Shape;431;p68"/>
          <p:cNvSpPr/>
          <p:nvPr/>
        </p:nvSpPr>
        <p:spPr>
          <a:xfrm>
            <a:off x="418453" y="1086376"/>
            <a:ext cx="2743713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there more</a:t>
            </a:r>
            <a:endParaRPr/>
          </a:p>
        </p:txBody>
      </p:sp>
      <p:sp>
        <p:nvSpPr>
          <p:cNvPr id="432" name="Google Shape;432;p68"/>
          <p:cNvSpPr/>
          <p:nvPr/>
        </p:nvSpPr>
        <p:spPr>
          <a:xfrm>
            <a:off x="4191000" y="2133169"/>
            <a:ext cx="7620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433" name="Google Shape;433;p68"/>
          <p:cNvSpPr/>
          <p:nvPr/>
        </p:nvSpPr>
        <p:spPr>
          <a:xfrm>
            <a:off x="185979" y="2983712"/>
            <a:ext cx="4188251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more money left in our shopping baskets? </a:t>
            </a:r>
            <a:endParaRPr/>
          </a:p>
        </p:txBody>
      </p:sp>
      <p:sp>
        <p:nvSpPr>
          <p:cNvPr id="434" name="Google Shape;434;p68"/>
          <p:cNvSpPr/>
          <p:nvPr/>
        </p:nvSpPr>
        <p:spPr>
          <a:xfrm>
            <a:off x="5625780" y="3003137"/>
            <a:ext cx="2859981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actually spent? </a:t>
            </a:r>
            <a:endParaRPr/>
          </a:p>
        </p:txBody>
      </p:sp>
      <p:sp>
        <p:nvSpPr>
          <p:cNvPr id="435" name="Google Shape;435;p68"/>
          <p:cNvSpPr/>
          <p:nvPr/>
        </p:nvSpPr>
        <p:spPr>
          <a:xfrm>
            <a:off x="4769770" y="3689256"/>
            <a:ext cx="4572000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SPENT WINS!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$10.8 Million </a:t>
            </a:r>
            <a:b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(£8.3 Million)</a:t>
            </a:r>
            <a:endParaRPr/>
          </a:p>
        </p:txBody>
      </p:sp>
      <p:sp>
        <p:nvSpPr>
          <p:cNvPr id="436" name="Google Shape;436;p68"/>
          <p:cNvSpPr/>
          <p:nvPr/>
        </p:nvSpPr>
        <p:spPr>
          <a:xfrm>
            <a:off x="-22736" y="4150921"/>
            <a:ext cx="4572000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$7.6 Million </a:t>
            </a:r>
            <a:br>
              <a:rPr b="0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(£5.8 Million)</a:t>
            </a:r>
            <a:endParaRPr/>
          </a:p>
        </p:txBody>
      </p:sp>
      <p:pic>
        <p:nvPicPr>
          <p:cNvPr id="437" name="Google Shape;43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881" y="1744603"/>
            <a:ext cx="1519834" cy="126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4503" y="1746589"/>
            <a:ext cx="766900" cy="125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9"/>
          <p:cNvSpPr/>
          <p:nvPr/>
        </p:nvSpPr>
        <p:spPr>
          <a:xfrm>
            <a:off x="1240996" y="201494"/>
            <a:ext cx="6662017" cy="58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Worldwide every minute….</a:t>
            </a:r>
            <a:endParaRPr/>
          </a:p>
        </p:txBody>
      </p:sp>
      <p:sp>
        <p:nvSpPr>
          <p:cNvPr id="445" name="Google Shape;445;p69"/>
          <p:cNvSpPr/>
          <p:nvPr/>
        </p:nvSpPr>
        <p:spPr>
          <a:xfrm>
            <a:off x="418453" y="1086376"/>
            <a:ext cx="2743713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there more</a:t>
            </a:r>
            <a:endParaRPr/>
          </a:p>
        </p:txBody>
      </p:sp>
      <p:sp>
        <p:nvSpPr>
          <p:cNvPr id="446" name="Google Shape;446;p69"/>
          <p:cNvSpPr/>
          <p:nvPr/>
        </p:nvSpPr>
        <p:spPr>
          <a:xfrm>
            <a:off x="4191000" y="2133169"/>
            <a:ext cx="76200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</p:txBody>
      </p:sp>
      <p:sp>
        <p:nvSpPr>
          <p:cNvPr id="447" name="Google Shape;447;p69"/>
          <p:cNvSpPr/>
          <p:nvPr/>
        </p:nvSpPr>
        <p:spPr>
          <a:xfrm>
            <a:off x="185979" y="2983712"/>
            <a:ext cx="4188251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snaps sent? </a:t>
            </a:r>
            <a:endParaRPr/>
          </a:p>
        </p:txBody>
      </p:sp>
      <p:sp>
        <p:nvSpPr>
          <p:cNvPr id="448" name="Google Shape;448;p69"/>
          <p:cNvSpPr/>
          <p:nvPr/>
        </p:nvSpPr>
        <p:spPr>
          <a:xfrm>
            <a:off x="5625780" y="3003137"/>
            <a:ext cx="2859981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tweets posted? </a:t>
            </a:r>
            <a:endParaRPr/>
          </a:p>
        </p:txBody>
      </p:sp>
      <p:sp>
        <p:nvSpPr>
          <p:cNvPr id="449" name="Google Shape;449;p69"/>
          <p:cNvSpPr/>
          <p:nvPr/>
        </p:nvSpPr>
        <p:spPr>
          <a:xfrm>
            <a:off x="4769770" y="4348176"/>
            <a:ext cx="4572000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F7941D"/>
                </a:solidFill>
                <a:latin typeface="Arial"/>
                <a:ea typeface="Arial"/>
                <a:cs typeface="Arial"/>
                <a:sym typeface="Arial"/>
              </a:rPr>
              <a:t>473,000</a:t>
            </a:r>
            <a:endParaRPr/>
          </a:p>
        </p:txBody>
      </p:sp>
      <p:sp>
        <p:nvSpPr>
          <p:cNvPr id="450" name="Google Shape;450;p69"/>
          <p:cNvSpPr/>
          <p:nvPr/>
        </p:nvSpPr>
        <p:spPr>
          <a:xfrm>
            <a:off x="0" y="3888470"/>
            <a:ext cx="4572000" cy="992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SNAPCHAT WINS!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00ADEE"/>
                </a:solidFill>
                <a:latin typeface="Arial"/>
                <a:ea typeface="Arial"/>
                <a:cs typeface="Arial"/>
                <a:sym typeface="Arial"/>
              </a:rPr>
              <a:t>2 Million </a:t>
            </a:r>
            <a:endParaRPr/>
          </a:p>
        </p:txBody>
      </p:sp>
      <p:pic>
        <p:nvPicPr>
          <p:cNvPr id="451" name="Google Shape;45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373" y="1744603"/>
            <a:ext cx="1340188" cy="125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0457" y="1744603"/>
            <a:ext cx="1632379" cy="123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