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Amatic SC"/>
      <p:regular r:id="rId25"/>
      <p:bold r:id="rId26"/>
    </p:embeddedFont>
    <p:embeddedFont>
      <p:font typeface="Source Code Pro"/>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maticSC-bold.fntdata"/><Relationship Id="rId25" Type="http://schemas.openxmlformats.org/officeDocument/2006/relationships/font" Target="fonts/AmaticSC-regular.fntdata"/><Relationship Id="rId28" Type="http://schemas.openxmlformats.org/officeDocument/2006/relationships/font" Target="fonts/SourceCodePro-bold.fntdata"/><Relationship Id="rId27" Type="http://schemas.openxmlformats.org/officeDocument/2006/relationships/font" Target="fonts/SourceCodePr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gc6f59039d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c6f5903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4816cd1fc4_0_5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4816cd1fc4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4816cd1fc4_0_6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4816cd1fc4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c6f59039d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c6f5903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816cd1fc4_0_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816cd1fc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c6f59039d_0_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c6f59039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4816cd1fc4_0_8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4816cd1fc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4816cd1fc4_0_9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4816cd1fc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816cd1fc4_0_10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816cd1fc4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4816cd1fc4_0_1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4816cd1fc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816cd1fc4_0_1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816cd1fc4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c6f59039d_0_1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c6f59039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4816cd1fc4_0_5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4816cd1fc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c6f59039d_0_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c6f59039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4816cd1fc4_0_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4816cd1fc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4816cd1fc4_0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4816cd1fc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816cd1fc4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4816cd1fc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4816cd1fc4_0_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4816cd1fc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4816cd1fc4_0_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4816cd1fc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s://www.bbc.co.uk/newsround/35613014"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Current Affairs</a:t>
            </a:r>
            <a:endParaRPr/>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W/C 19/11/2018</a:t>
            </a:r>
            <a:endParaRPr/>
          </a:p>
        </p:txBody>
      </p:sp>
      <p:pic>
        <p:nvPicPr>
          <p:cNvPr id="58" name="Google Shape;58;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a:off x="0" y="-4900"/>
            <a:ext cx="9150162" cy="5143500"/>
          </a:xfrm>
          <a:prstGeom prst="rect">
            <a:avLst/>
          </a:prstGeom>
          <a:noFill/>
          <a:ln>
            <a:noFill/>
          </a:ln>
        </p:spPr>
      </p:pic>
      <p:sp>
        <p:nvSpPr>
          <p:cNvPr id="117" name="Google Shape;117;p22"/>
          <p:cNvSpPr txBox="1"/>
          <p:nvPr>
            <p:ph idx="1" type="body"/>
          </p:nvPr>
        </p:nvSpPr>
        <p:spPr>
          <a:xfrm>
            <a:off x="-3150" y="228600"/>
            <a:ext cx="9150300" cy="4938300"/>
          </a:xfrm>
          <a:prstGeom prst="rect">
            <a:avLst/>
          </a:prstGeom>
          <a:noFill/>
        </p:spPr>
        <p:txBody>
          <a:bodyPr anchorCtr="0" anchor="ctr" bIns="91425" lIns="91425" spcFirstLastPara="1" rIns="91425" wrap="square" tIns="91425">
            <a:noAutofit/>
          </a:bodyPr>
          <a:lstStyle/>
          <a:p>
            <a:pPr indent="0" lvl="0" marL="0" rtl="0" algn="ctr">
              <a:lnSpc>
                <a:spcPct val="137500"/>
              </a:lnSpc>
              <a:spcBef>
                <a:spcPts val="2100"/>
              </a:spcBef>
              <a:spcAft>
                <a:spcPts val="0"/>
              </a:spcAft>
              <a:buNone/>
            </a:pPr>
            <a:r>
              <a:rPr lang="en" sz="2600">
                <a:solidFill>
                  <a:srgbClr val="000000"/>
                </a:solidFill>
                <a:highlight>
                  <a:srgbClr val="FFFFFF"/>
                </a:highlight>
              </a:rPr>
              <a:t>Scientists have changed the way the kilogram is defined.</a:t>
            </a:r>
            <a:endParaRPr sz="2600">
              <a:solidFill>
                <a:srgbClr val="000000"/>
              </a:solidFill>
              <a:highlight>
                <a:srgbClr val="FFFFFF"/>
              </a:highlight>
            </a:endParaRPr>
          </a:p>
          <a:p>
            <a:pPr indent="0" lvl="0" marL="0" rtl="0" algn="ctr">
              <a:lnSpc>
                <a:spcPct val="137500"/>
              </a:lnSpc>
              <a:spcBef>
                <a:spcPts val="1700"/>
              </a:spcBef>
              <a:spcAft>
                <a:spcPts val="0"/>
              </a:spcAft>
              <a:buNone/>
            </a:pPr>
            <a:r>
              <a:rPr lang="en" sz="2600">
                <a:solidFill>
                  <a:srgbClr val="000000"/>
                </a:solidFill>
                <a:highlight>
                  <a:srgbClr val="FFFFFF"/>
                </a:highlight>
              </a:rPr>
              <a:t>Currently, it is defined by the weight of a platinum-based ingot called "Le Grand K" which is locked away in a safe in Paris.</a:t>
            </a:r>
            <a:endParaRPr sz="2600">
              <a:solidFill>
                <a:srgbClr val="000000"/>
              </a:solidFill>
              <a:highlight>
                <a:srgbClr val="FFFFFF"/>
              </a:highlight>
            </a:endParaRPr>
          </a:p>
          <a:p>
            <a:pPr indent="0" lvl="0" marL="0" rtl="0" algn="ctr">
              <a:lnSpc>
                <a:spcPct val="137500"/>
              </a:lnSpc>
              <a:spcBef>
                <a:spcPts val="1700"/>
              </a:spcBef>
              <a:spcAft>
                <a:spcPts val="0"/>
              </a:spcAft>
              <a:buNone/>
            </a:pPr>
            <a:r>
              <a:t/>
            </a:r>
            <a:endParaRPr b="0">
              <a:solidFill>
                <a:srgbClr val="000000"/>
              </a:solidFill>
              <a:highlight>
                <a:srgbClr val="FFFFFF"/>
              </a:highlight>
            </a:endParaRPr>
          </a:p>
          <a:p>
            <a:pPr indent="0" lvl="0" marL="0" rtl="0" algn="l">
              <a:lnSpc>
                <a:spcPct val="137500"/>
              </a:lnSpc>
              <a:spcBef>
                <a:spcPts val="1700"/>
              </a:spcBef>
              <a:spcAft>
                <a:spcPts val="0"/>
              </a:spcAft>
              <a:buNone/>
            </a:pPr>
            <a:r>
              <a:t/>
            </a:r>
            <a:endParaRPr b="0">
              <a:solidFill>
                <a:srgbClr val="000000"/>
              </a:solidFill>
              <a:highlight>
                <a:srgbClr val="FFFFFF"/>
              </a:highlight>
            </a:endParaRPr>
          </a:p>
          <a:p>
            <a:pPr indent="0" lvl="0" marL="0" rtl="0" algn="l">
              <a:lnSpc>
                <a:spcPct val="137500"/>
              </a:lnSpc>
              <a:spcBef>
                <a:spcPts val="1700"/>
              </a:spcBef>
              <a:spcAft>
                <a:spcPts val="0"/>
              </a:spcAft>
              <a:buNone/>
            </a:pPr>
            <a:r>
              <a:t/>
            </a:r>
            <a:endParaRPr sz="2600">
              <a:solidFill>
                <a:srgbClr val="000000"/>
              </a:solidFill>
              <a:highlight>
                <a:srgbClr val="FFFFFF"/>
              </a:highlight>
            </a:endParaRPr>
          </a:p>
          <a:p>
            <a:pPr indent="0" lvl="0" marL="0" rtl="0" algn="ctr">
              <a:lnSpc>
                <a:spcPct val="137500"/>
              </a:lnSpc>
              <a:spcBef>
                <a:spcPts val="1400"/>
              </a:spcBef>
              <a:spcAft>
                <a:spcPts val="0"/>
              </a:spcAft>
              <a:buNone/>
            </a:pPr>
            <a:r>
              <a:rPr lang="en" sz="2600">
                <a:solidFill>
                  <a:srgbClr val="000000"/>
                </a:solidFill>
                <a:highlight>
                  <a:srgbClr val="FFFFFF"/>
                </a:highlight>
              </a:rPr>
              <a:t>Last week, researchers meeting in Versailles voted to get rid of it in favour of defining a kilogram in terms of an electric current.</a:t>
            </a:r>
            <a:endParaRPr sz="2600">
              <a:solidFill>
                <a:srgbClr val="000000"/>
              </a:solidFill>
              <a:highlight>
                <a:srgbClr val="FFFFFF"/>
              </a:highlight>
            </a:endParaRPr>
          </a:p>
          <a:p>
            <a:pPr indent="0" lvl="0" marL="0" rtl="0" algn="ctr">
              <a:spcBef>
                <a:spcPts val="0"/>
              </a:spcBef>
              <a:spcAft>
                <a:spcPts val="0"/>
              </a:spcAft>
              <a:buNone/>
            </a:pPr>
            <a:r>
              <a:t/>
            </a:r>
            <a:endParaRPr b="0" sz="3000">
              <a:solidFill>
                <a:srgbClr val="000000"/>
              </a:solidFill>
              <a:highlight>
                <a:srgbClr val="FFFFFF"/>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3"/>
          <p:cNvSpPr txBox="1"/>
          <p:nvPr/>
        </p:nvSpPr>
        <p:spPr>
          <a:xfrm>
            <a:off x="6325" y="0"/>
            <a:ext cx="9144000" cy="4887000"/>
          </a:xfrm>
          <a:prstGeom prst="rect">
            <a:avLst/>
          </a:prstGeom>
          <a:noFill/>
          <a:ln>
            <a:noFill/>
          </a:ln>
        </p:spPr>
        <p:txBody>
          <a:bodyPr anchorCtr="0" anchor="ctr" bIns="91425" lIns="91425" spcFirstLastPara="1" rIns="91425" wrap="square" tIns="91425">
            <a:noAutofit/>
          </a:bodyPr>
          <a:lstStyle/>
          <a:p>
            <a:pPr indent="0" lvl="0" marL="0" rtl="0" algn="l">
              <a:lnSpc>
                <a:spcPct val="137500"/>
              </a:lnSpc>
              <a:spcBef>
                <a:spcPts val="1400"/>
              </a:spcBef>
              <a:spcAft>
                <a:spcPts val="0"/>
              </a:spcAft>
              <a:buNone/>
            </a:pPr>
            <a:r>
              <a:rPr b="1" lang="en" sz="2800">
                <a:solidFill>
                  <a:srgbClr val="404040"/>
                </a:solidFill>
                <a:latin typeface="Amatic SC"/>
                <a:ea typeface="Amatic SC"/>
                <a:cs typeface="Amatic SC"/>
                <a:sym typeface="Amatic SC"/>
              </a:rPr>
              <a:t>Le Grand K has been at the forefront of the international system of measuring weights </a:t>
            </a:r>
            <a:r>
              <a:rPr b="1" lang="en" sz="2800">
                <a:solidFill>
                  <a:srgbClr val="351C75"/>
                </a:solidFill>
                <a:latin typeface="Amatic SC"/>
                <a:ea typeface="Amatic SC"/>
                <a:cs typeface="Amatic SC"/>
                <a:sym typeface="Amatic SC"/>
              </a:rPr>
              <a:t>since 1889</a:t>
            </a:r>
            <a:r>
              <a:rPr b="1" lang="en" sz="2800">
                <a:solidFill>
                  <a:srgbClr val="404040"/>
                </a:solidFill>
                <a:latin typeface="Amatic SC"/>
                <a:ea typeface="Amatic SC"/>
                <a:cs typeface="Amatic SC"/>
                <a:sym typeface="Amatic SC"/>
              </a:rPr>
              <a:t>. Several close replicas were made and distributed around the globe.</a:t>
            </a:r>
            <a:endParaRPr b="1" sz="2800">
              <a:solidFill>
                <a:srgbClr val="404040"/>
              </a:solidFill>
              <a:latin typeface="Amatic SC"/>
              <a:ea typeface="Amatic SC"/>
              <a:cs typeface="Amatic SC"/>
              <a:sym typeface="Amatic SC"/>
            </a:endParaRPr>
          </a:p>
          <a:p>
            <a:pPr indent="0" lvl="0" marL="0" rtl="0" algn="l">
              <a:lnSpc>
                <a:spcPct val="137500"/>
              </a:lnSpc>
              <a:spcBef>
                <a:spcPts val="1400"/>
              </a:spcBef>
              <a:spcAft>
                <a:spcPts val="0"/>
              </a:spcAft>
              <a:buNone/>
            </a:pPr>
            <a:r>
              <a:rPr b="1" lang="en" sz="2800">
                <a:solidFill>
                  <a:srgbClr val="404040"/>
                </a:solidFill>
                <a:latin typeface="Amatic SC"/>
                <a:ea typeface="Amatic SC"/>
                <a:cs typeface="Amatic SC"/>
                <a:sym typeface="Amatic SC"/>
              </a:rPr>
              <a:t>But the master kilogram and its copies were seen to change - ever so slightly - </a:t>
            </a:r>
            <a:r>
              <a:rPr b="1" lang="en" sz="2800">
                <a:solidFill>
                  <a:srgbClr val="351C75"/>
                </a:solidFill>
                <a:latin typeface="Amatic SC"/>
                <a:ea typeface="Amatic SC"/>
                <a:cs typeface="Amatic SC"/>
                <a:sym typeface="Amatic SC"/>
              </a:rPr>
              <a:t>as they deteriorated.</a:t>
            </a:r>
            <a:endParaRPr b="1" sz="2800">
              <a:solidFill>
                <a:srgbClr val="351C75"/>
              </a:solidFill>
              <a:latin typeface="Amatic SC"/>
              <a:ea typeface="Amatic SC"/>
              <a:cs typeface="Amatic SC"/>
              <a:sym typeface="Amatic SC"/>
            </a:endParaRPr>
          </a:p>
          <a:p>
            <a:pPr indent="0" lvl="0" marL="0" rtl="0" algn="l">
              <a:spcBef>
                <a:spcPts val="0"/>
              </a:spcBef>
              <a:spcAft>
                <a:spcPts val="0"/>
              </a:spcAft>
              <a:buNone/>
            </a:pPr>
            <a:r>
              <a:rPr b="1" lang="en" sz="2800">
                <a:solidFill>
                  <a:srgbClr val="404040"/>
                </a:solidFill>
                <a:highlight>
                  <a:srgbClr val="FFFFFF"/>
                </a:highlight>
                <a:latin typeface="Amatic SC"/>
                <a:ea typeface="Amatic SC"/>
                <a:cs typeface="Amatic SC"/>
                <a:sym typeface="Amatic SC"/>
              </a:rPr>
              <a:t>In a world where </a:t>
            </a:r>
            <a:r>
              <a:rPr b="1" lang="en" sz="2800">
                <a:solidFill>
                  <a:srgbClr val="351C75"/>
                </a:solidFill>
                <a:highlight>
                  <a:srgbClr val="FFFFFF"/>
                </a:highlight>
                <a:latin typeface="Amatic SC"/>
                <a:ea typeface="Amatic SC"/>
                <a:cs typeface="Amatic SC"/>
                <a:sym typeface="Amatic SC"/>
              </a:rPr>
              <a:t>accurate measurement is now critical </a:t>
            </a:r>
            <a:r>
              <a:rPr b="1" lang="en" sz="2800">
                <a:solidFill>
                  <a:srgbClr val="404040"/>
                </a:solidFill>
                <a:highlight>
                  <a:srgbClr val="FFFFFF"/>
                </a:highlight>
                <a:latin typeface="Amatic SC"/>
                <a:ea typeface="Amatic SC"/>
                <a:cs typeface="Amatic SC"/>
                <a:sym typeface="Amatic SC"/>
              </a:rPr>
              <a:t>in many areas, such as in drug development, nanotechnology and precision engineering.</a:t>
            </a:r>
            <a:endParaRPr b="1" sz="2800">
              <a:solidFill>
                <a:srgbClr val="404040"/>
              </a:solidFill>
              <a:highlight>
                <a:srgbClr val="FFFFFF"/>
              </a:highlight>
              <a:latin typeface="Amatic SC"/>
              <a:ea typeface="Amatic SC"/>
              <a:cs typeface="Amatic SC"/>
              <a:sym typeface="Amatic SC"/>
            </a:endParaRPr>
          </a:p>
          <a:p>
            <a:pPr indent="0" lvl="0" marL="0" rtl="0" algn="l">
              <a:spcBef>
                <a:spcPts val="0"/>
              </a:spcBef>
              <a:spcAft>
                <a:spcPts val="0"/>
              </a:spcAft>
              <a:buNone/>
            </a:pPr>
            <a:r>
              <a:t/>
            </a:r>
            <a:endParaRPr b="1" sz="2800">
              <a:solidFill>
                <a:srgbClr val="404040"/>
              </a:solidFill>
              <a:highlight>
                <a:srgbClr val="FFFFFF"/>
              </a:highlight>
              <a:latin typeface="Amatic SC"/>
              <a:ea typeface="Amatic SC"/>
              <a:cs typeface="Amatic SC"/>
              <a:sym typeface="Amatic SC"/>
            </a:endParaRPr>
          </a:p>
          <a:p>
            <a:pPr indent="0" lvl="0" marL="0" rtl="0" algn="l">
              <a:spcBef>
                <a:spcPts val="0"/>
              </a:spcBef>
              <a:spcAft>
                <a:spcPts val="0"/>
              </a:spcAft>
              <a:buNone/>
            </a:pPr>
            <a:r>
              <a:rPr b="1" lang="en" sz="2800">
                <a:solidFill>
                  <a:srgbClr val="404040"/>
                </a:solidFill>
                <a:highlight>
                  <a:srgbClr val="FFFFFF"/>
                </a:highlight>
                <a:latin typeface="Amatic SC"/>
                <a:ea typeface="Amatic SC"/>
                <a:cs typeface="Amatic SC"/>
                <a:sym typeface="Amatic SC"/>
              </a:rPr>
              <a:t>The fluctuation is about 50 parts in a billion,</a:t>
            </a:r>
            <a:r>
              <a:rPr b="1" lang="en" sz="2800">
                <a:solidFill>
                  <a:srgbClr val="351C75"/>
                </a:solidFill>
                <a:highlight>
                  <a:srgbClr val="FFFFFF"/>
                </a:highlight>
                <a:latin typeface="Amatic SC"/>
                <a:ea typeface="Amatic SC"/>
                <a:cs typeface="Amatic SC"/>
                <a:sym typeface="Amatic SC"/>
              </a:rPr>
              <a:t> less than the weight of a single eyelash. </a:t>
            </a:r>
            <a:r>
              <a:rPr b="1" lang="en" sz="2800">
                <a:solidFill>
                  <a:srgbClr val="404040"/>
                </a:solidFill>
                <a:highlight>
                  <a:srgbClr val="FFFFFF"/>
                </a:highlight>
                <a:latin typeface="Amatic SC"/>
                <a:ea typeface="Amatic SC"/>
                <a:cs typeface="Amatic SC"/>
                <a:sym typeface="Amatic SC"/>
              </a:rPr>
              <a:t>But although it is tiny, the change can have important consequences. </a:t>
            </a:r>
            <a:endParaRPr b="1" sz="2800">
              <a:solidFill>
                <a:srgbClr val="404040"/>
              </a:solidFill>
              <a:highlight>
                <a:srgbClr val="FFFFFF"/>
              </a:highlight>
              <a:latin typeface="Amatic SC"/>
              <a:ea typeface="Amatic SC"/>
              <a:cs typeface="Amatic SC"/>
              <a:sym typeface="Amatic S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4"/>
          <p:cNvSpPr txBox="1"/>
          <p:nvPr>
            <p:ph type="title"/>
          </p:nvPr>
        </p:nvSpPr>
        <p:spPr>
          <a:xfrm>
            <a:off x="159300" y="216650"/>
            <a:ext cx="3356700" cy="150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will they use now…</a:t>
            </a:r>
            <a:endParaRPr/>
          </a:p>
          <a:p>
            <a:pPr indent="0" lvl="0" marL="0" rtl="0" algn="l">
              <a:spcBef>
                <a:spcPts val="0"/>
              </a:spcBef>
              <a:spcAft>
                <a:spcPts val="0"/>
              </a:spcAft>
              <a:buNone/>
            </a:pPr>
            <a:r>
              <a:t/>
            </a:r>
            <a:endParaRPr/>
          </a:p>
        </p:txBody>
      </p:sp>
      <p:pic>
        <p:nvPicPr>
          <p:cNvPr id="128" name="Google Shape;128;p24"/>
          <p:cNvPicPr preferRelativeResize="0"/>
          <p:nvPr/>
        </p:nvPicPr>
        <p:blipFill>
          <a:blip r:embed="rId3">
            <a:alphaModFix/>
          </a:blip>
          <a:stretch>
            <a:fillRect/>
          </a:stretch>
        </p:blipFill>
        <p:spPr>
          <a:xfrm>
            <a:off x="3730250" y="0"/>
            <a:ext cx="5413758" cy="5143500"/>
          </a:xfrm>
          <a:prstGeom prst="rect">
            <a:avLst/>
          </a:prstGeom>
          <a:noFill/>
          <a:ln>
            <a:noFill/>
          </a:ln>
        </p:spPr>
      </p:pic>
      <p:sp>
        <p:nvSpPr>
          <p:cNvPr id="129" name="Google Shape;129;p24"/>
          <p:cNvSpPr txBox="1"/>
          <p:nvPr>
            <p:ph type="title"/>
          </p:nvPr>
        </p:nvSpPr>
        <p:spPr>
          <a:xfrm>
            <a:off x="130600" y="2783400"/>
            <a:ext cx="3356700" cy="197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Confused….?</a:t>
            </a:r>
            <a:endParaRPr/>
          </a:p>
          <a:p>
            <a:pPr indent="0" lvl="0" marL="0" rtl="0" algn="l">
              <a:spcBef>
                <a:spcPts val="0"/>
              </a:spcBef>
              <a:spcAft>
                <a:spcPts val="0"/>
              </a:spcAft>
              <a:buNone/>
            </a:pPr>
            <a:r>
              <a:rPr lang="en"/>
              <a:t>Ask your Science Teacher!</a:t>
            </a:r>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id="134" name="Google Shape;134;p25"/>
          <p:cNvPicPr preferRelativeResize="0"/>
          <p:nvPr/>
        </p:nvPicPr>
        <p:blipFill>
          <a:blip r:embed="rId3">
            <a:alphaModFix/>
          </a:blip>
          <a:stretch>
            <a:fillRect/>
          </a:stretch>
        </p:blipFill>
        <p:spPr>
          <a:xfrm>
            <a:off x="-240425" y="-76950"/>
            <a:ext cx="9384425" cy="5479275"/>
          </a:xfrm>
          <a:prstGeom prst="rect">
            <a:avLst/>
          </a:prstGeom>
          <a:noFill/>
          <a:ln>
            <a:noFill/>
          </a:ln>
        </p:spPr>
      </p:pic>
      <p:sp>
        <p:nvSpPr>
          <p:cNvPr id="135" name="Google Shape;135;p25"/>
          <p:cNvSpPr txBox="1"/>
          <p:nvPr>
            <p:ph idx="1" type="body"/>
          </p:nvPr>
        </p:nvSpPr>
        <p:spPr>
          <a:xfrm>
            <a:off x="-115450" y="4181500"/>
            <a:ext cx="9259500" cy="114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0000"/>
                </a:solidFill>
                <a:highlight>
                  <a:srgbClr val="FFFFFF"/>
                </a:highlight>
              </a:rPr>
              <a:t>It would take more than a few minutes in an assembly to explain… However….</a:t>
            </a:r>
            <a:endParaRPr b="1" sz="3600">
              <a:solidFill>
                <a:srgbClr val="000000"/>
              </a:solidFill>
              <a:highlight>
                <a:srgbClr val="FFFFFF"/>
              </a:highlight>
            </a:endParaRPr>
          </a:p>
          <a:p>
            <a:pPr indent="0" lvl="0" marL="0" rtl="0" algn="just">
              <a:spcBef>
                <a:spcPts val="0"/>
              </a:spcBef>
              <a:spcAft>
                <a:spcPts val="0"/>
              </a:spcAft>
              <a:buNone/>
            </a:pPr>
            <a:r>
              <a:t/>
            </a:r>
            <a:endParaRPr b="1" sz="1400">
              <a:solidFill>
                <a:srgbClr val="000000"/>
              </a:solidFill>
            </a:endParaRPr>
          </a:p>
          <a:p>
            <a:pPr indent="0" lvl="0" marL="0" rtl="0" algn="just">
              <a:spcBef>
                <a:spcPts val="0"/>
              </a:spcBef>
              <a:spcAft>
                <a:spcPts val="0"/>
              </a:spcAft>
              <a:buNone/>
            </a:pPr>
            <a:r>
              <a:rPr lang="en" sz="1600"/>
              <a:t>More</a:t>
            </a:r>
            <a:endParaRPr b="1"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6"/>
          <p:cNvSpPr txBox="1"/>
          <p:nvPr>
            <p:ph idx="1" type="body"/>
          </p:nvPr>
        </p:nvSpPr>
        <p:spPr>
          <a:xfrm>
            <a:off x="4877475" y="13575"/>
            <a:ext cx="4266600" cy="5143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en" sz="1400">
                <a:solidFill>
                  <a:srgbClr val="000000"/>
                </a:solidFill>
              </a:rPr>
              <a:t>The prime minister says she believes in her Brexit plan and insists she'll carry on doing her job.</a:t>
            </a:r>
            <a:endParaRPr b="1" sz="1400">
              <a:solidFill>
                <a:srgbClr val="000000"/>
              </a:solidFill>
            </a:endParaRPr>
          </a:p>
          <a:p>
            <a:pPr indent="0" lvl="0" marL="0" rtl="0" algn="just">
              <a:spcBef>
                <a:spcPts val="0"/>
              </a:spcBef>
              <a:spcAft>
                <a:spcPts val="0"/>
              </a:spcAft>
              <a:buNone/>
            </a:pPr>
            <a:r>
              <a:rPr lang="en" sz="1400">
                <a:solidFill>
                  <a:srgbClr val="000000"/>
                </a:solidFill>
              </a:rPr>
              <a:t>In a dramatic press conference, Theresa May told reporters she was </a:t>
            </a:r>
            <a:r>
              <a:rPr b="1" lang="en" sz="1400">
                <a:solidFill>
                  <a:srgbClr val="000000"/>
                </a:solidFill>
              </a:rPr>
              <a:t>committed to seeing the process through</a:t>
            </a:r>
            <a:r>
              <a:rPr lang="en" sz="1400">
                <a:solidFill>
                  <a:srgbClr val="000000"/>
                </a:solidFill>
              </a:rPr>
              <a:t> and believed that her plan was the best one.</a:t>
            </a:r>
            <a:endParaRPr sz="1400">
              <a:solidFill>
                <a:srgbClr val="000000"/>
              </a:solidFill>
            </a:endParaRPr>
          </a:p>
          <a:p>
            <a:pPr indent="0" lvl="0" marL="0" rtl="0" algn="just">
              <a:spcBef>
                <a:spcPts val="0"/>
              </a:spcBef>
              <a:spcAft>
                <a:spcPts val="0"/>
              </a:spcAft>
              <a:buNone/>
            </a:pPr>
            <a:r>
              <a:rPr lang="en" sz="1400">
                <a:solidFill>
                  <a:srgbClr val="000000"/>
                </a:solidFill>
              </a:rPr>
              <a:t>After months of talks, the prime minister had earlier announced a deal for Britain to leave </a:t>
            </a:r>
            <a:r>
              <a:rPr lang="en" sz="1400">
                <a:solidFill>
                  <a:srgbClr val="011638"/>
                </a:solidFill>
                <a:uFill>
                  <a:noFill/>
                </a:uFill>
                <a:hlinkClick r:id="rId3"/>
              </a:rPr>
              <a:t>the European Union (EU)</a:t>
            </a:r>
            <a:r>
              <a:rPr lang="en" sz="1400">
                <a:solidFill>
                  <a:srgbClr val="000000"/>
                </a:solidFill>
              </a:rPr>
              <a:t> - a move known as Brexit.</a:t>
            </a:r>
            <a:endParaRPr sz="1400">
              <a:solidFill>
                <a:srgbClr val="000000"/>
              </a:solidFill>
            </a:endParaRPr>
          </a:p>
          <a:p>
            <a:pPr indent="0" lvl="0" marL="0" rtl="0" algn="just">
              <a:spcBef>
                <a:spcPts val="0"/>
              </a:spcBef>
              <a:spcAft>
                <a:spcPts val="0"/>
              </a:spcAft>
              <a:buNone/>
            </a:pPr>
            <a:r>
              <a:rPr lang="en" sz="1400">
                <a:solidFill>
                  <a:srgbClr val="000000"/>
                </a:solidFill>
              </a:rPr>
              <a:t>On Wednesday 14 November, she had a </a:t>
            </a:r>
            <a:r>
              <a:rPr b="1" lang="en" sz="1400">
                <a:solidFill>
                  <a:srgbClr val="000000"/>
                </a:solidFill>
              </a:rPr>
              <a:t>five-hour meeting</a:t>
            </a:r>
            <a:r>
              <a:rPr lang="en" sz="1400">
                <a:solidFill>
                  <a:srgbClr val="000000"/>
                </a:solidFill>
              </a:rPr>
              <a:t> with her cabinet - a group of her top ministers. Although they all agreed on the deal at the time, some of them weren't very happy about it and have since left the top team because they felt they couldn't support it.</a:t>
            </a:r>
            <a:endParaRPr sz="1400">
              <a:solidFill>
                <a:srgbClr val="000000"/>
              </a:solidFill>
            </a:endParaRPr>
          </a:p>
          <a:p>
            <a:pPr indent="0" lvl="0" marL="0" rtl="0" algn="l">
              <a:spcBef>
                <a:spcPts val="0"/>
              </a:spcBef>
              <a:spcAft>
                <a:spcPts val="0"/>
              </a:spcAft>
              <a:buNone/>
            </a:pPr>
            <a:r>
              <a:t/>
            </a:r>
            <a:endParaRPr b="1" sz="1600"/>
          </a:p>
        </p:txBody>
      </p:sp>
      <p:pic>
        <p:nvPicPr>
          <p:cNvPr id="141" name="Google Shape;141;p26"/>
          <p:cNvPicPr preferRelativeResize="0"/>
          <p:nvPr/>
        </p:nvPicPr>
        <p:blipFill rotWithShape="1">
          <a:blip r:embed="rId4">
            <a:alphaModFix/>
          </a:blip>
          <a:srcRect b="0" l="24000" r="22808" t="0"/>
          <a:stretch/>
        </p:blipFill>
        <p:spPr>
          <a:xfrm>
            <a:off x="0" y="0"/>
            <a:ext cx="486387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id="146" name="Google Shape;146;p27"/>
          <p:cNvPicPr preferRelativeResize="0"/>
          <p:nvPr/>
        </p:nvPicPr>
        <p:blipFill>
          <a:blip r:embed="rId3">
            <a:alphaModFix/>
          </a:blip>
          <a:stretch>
            <a:fillRect/>
          </a:stretch>
        </p:blipFill>
        <p:spPr>
          <a:xfrm>
            <a:off x="0" y="0"/>
            <a:ext cx="9168096" cy="5157075"/>
          </a:xfrm>
          <a:prstGeom prst="rect">
            <a:avLst/>
          </a:prstGeom>
          <a:noFill/>
          <a:ln>
            <a:noFill/>
          </a:ln>
        </p:spPr>
      </p:pic>
      <p:sp>
        <p:nvSpPr>
          <p:cNvPr id="147" name="Google Shape;147;p27"/>
          <p:cNvSpPr txBox="1"/>
          <p:nvPr>
            <p:ph idx="1" type="body"/>
          </p:nvPr>
        </p:nvSpPr>
        <p:spPr>
          <a:xfrm>
            <a:off x="39250" y="3290175"/>
            <a:ext cx="9028500" cy="2051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en" sz="1400">
                <a:solidFill>
                  <a:srgbClr val="000000"/>
                </a:solidFill>
                <a:highlight>
                  <a:srgbClr val="FFFFFF"/>
                </a:highlight>
              </a:rPr>
              <a:t>There have been lots of arguments about her plan, about what should happen next and even about Theresa May's future as Prime Minister - with some of her own MPs calling for her to resign.</a:t>
            </a:r>
            <a:endParaRPr b="1" sz="1400">
              <a:solidFill>
                <a:srgbClr val="000000"/>
              </a:solidFill>
              <a:highlight>
                <a:srgbClr val="FFFFFF"/>
              </a:highlight>
            </a:endParaRPr>
          </a:p>
          <a:p>
            <a:pPr indent="0" lvl="0" marL="0" rtl="0" algn="just">
              <a:spcBef>
                <a:spcPts val="0"/>
              </a:spcBef>
              <a:spcAft>
                <a:spcPts val="0"/>
              </a:spcAft>
              <a:buNone/>
            </a:pPr>
            <a:r>
              <a:rPr b="1" lang="en" sz="1400">
                <a:solidFill>
                  <a:srgbClr val="000000"/>
                </a:solidFill>
                <a:highlight>
                  <a:srgbClr val="FFFFFF"/>
                </a:highlight>
              </a:rPr>
              <a:t>There are lots of issues that need to be decided on for Brexit to happen. For example, what will happen to the border between Northern Ireland (in the UK) and the Republic Ireland (which will remain in the EU), and how the UK will buy and sell goods with EU countries.</a:t>
            </a:r>
            <a:endParaRPr b="1" sz="1400">
              <a:solidFill>
                <a:srgbClr val="000000"/>
              </a:solidFill>
              <a:highlight>
                <a:srgbClr val="FFFFFF"/>
              </a:highlight>
            </a:endParaRPr>
          </a:p>
          <a:p>
            <a:pPr indent="0" lvl="0" marL="0" rtl="0" algn="just">
              <a:spcBef>
                <a:spcPts val="0"/>
              </a:spcBef>
              <a:spcAft>
                <a:spcPts val="0"/>
              </a:spcAft>
              <a:buNone/>
            </a:pPr>
            <a:r>
              <a:t/>
            </a:r>
            <a:endParaRPr b="1" sz="1400">
              <a:solidFill>
                <a:srgbClr val="000000"/>
              </a:solidFill>
            </a:endParaRPr>
          </a:p>
          <a:p>
            <a:pPr indent="0" lvl="0" marL="0" rtl="0" algn="just">
              <a:spcBef>
                <a:spcPts val="0"/>
              </a:spcBef>
              <a:spcAft>
                <a:spcPts val="0"/>
              </a:spcAft>
              <a:buNone/>
            </a:pPr>
            <a:r>
              <a:t/>
            </a:r>
            <a:endParaRPr b="1" sz="1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pic>
        <p:nvPicPr>
          <p:cNvPr id="152" name="Google Shape;152;p28"/>
          <p:cNvPicPr preferRelativeResize="0"/>
          <p:nvPr/>
        </p:nvPicPr>
        <p:blipFill>
          <a:blip r:embed="rId3">
            <a:alphaModFix/>
          </a:blip>
          <a:stretch>
            <a:fillRect/>
          </a:stretch>
        </p:blipFill>
        <p:spPr>
          <a:xfrm>
            <a:off x="0" y="-4150"/>
            <a:ext cx="9144000" cy="5143500"/>
          </a:xfrm>
          <a:prstGeom prst="rect">
            <a:avLst/>
          </a:prstGeom>
          <a:noFill/>
          <a:ln>
            <a:noFill/>
          </a:ln>
        </p:spPr>
      </p:pic>
      <p:sp>
        <p:nvSpPr>
          <p:cNvPr id="153" name="Google Shape;153;p28"/>
          <p:cNvSpPr txBox="1"/>
          <p:nvPr/>
        </p:nvSpPr>
        <p:spPr>
          <a:xfrm>
            <a:off x="76950" y="2559250"/>
            <a:ext cx="8958900" cy="274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highlight>
                  <a:srgbClr val="FFFFFF"/>
                </a:highlight>
                <a:latin typeface="Amatic SC"/>
                <a:ea typeface="Amatic SC"/>
                <a:cs typeface="Amatic SC"/>
                <a:sym typeface="Amatic SC"/>
              </a:rPr>
              <a:t>Children in Need has now raised over £1 billion since it began the annual fundraiser in 1980.</a:t>
            </a:r>
            <a:endParaRPr b="1" sz="2600">
              <a:highlight>
                <a:srgbClr val="FFFFFF"/>
              </a:highlight>
              <a:latin typeface="Amatic SC"/>
              <a:ea typeface="Amatic SC"/>
              <a:cs typeface="Amatic SC"/>
              <a:sym typeface="Amatic SC"/>
            </a:endParaRPr>
          </a:p>
          <a:p>
            <a:pPr indent="0" lvl="0" marL="0" rtl="0" algn="ctr">
              <a:spcBef>
                <a:spcPts val="0"/>
              </a:spcBef>
              <a:spcAft>
                <a:spcPts val="0"/>
              </a:spcAft>
              <a:buNone/>
            </a:pPr>
            <a:r>
              <a:t/>
            </a:r>
            <a:endParaRPr b="1" sz="2600">
              <a:highlight>
                <a:srgbClr val="FFFFFF"/>
              </a:highlight>
              <a:latin typeface="Amatic SC"/>
              <a:ea typeface="Amatic SC"/>
              <a:cs typeface="Amatic SC"/>
              <a:sym typeface="Amatic SC"/>
            </a:endParaRPr>
          </a:p>
          <a:p>
            <a:pPr indent="0" lvl="0" marL="0" rtl="0" algn="ctr">
              <a:spcBef>
                <a:spcPts val="0"/>
              </a:spcBef>
              <a:spcAft>
                <a:spcPts val="0"/>
              </a:spcAft>
              <a:buNone/>
            </a:pPr>
            <a:r>
              <a:rPr b="1" lang="en" sz="2600">
                <a:highlight>
                  <a:srgbClr val="FFFFFF"/>
                </a:highlight>
                <a:latin typeface="Amatic SC"/>
                <a:ea typeface="Amatic SC"/>
                <a:cs typeface="Amatic SC"/>
                <a:sym typeface="Amatic SC"/>
              </a:rPr>
              <a:t>It comes after a record-breaking £50.6 million was donated during Friday's programme.</a:t>
            </a:r>
            <a:endParaRPr b="1" sz="2600">
              <a:highlight>
                <a:srgbClr val="FFFFFF"/>
              </a:highlight>
              <a:latin typeface="Amatic SC"/>
              <a:ea typeface="Amatic SC"/>
              <a:cs typeface="Amatic SC"/>
              <a:sym typeface="Amatic SC"/>
            </a:endParaRPr>
          </a:p>
          <a:p>
            <a:pPr indent="0" lvl="0" marL="0" rtl="0" algn="ctr">
              <a:spcBef>
                <a:spcPts val="0"/>
              </a:spcBef>
              <a:spcAft>
                <a:spcPts val="0"/>
              </a:spcAft>
              <a:buNone/>
            </a:pPr>
            <a:r>
              <a:rPr b="1" lang="en" sz="2600">
                <a:highlight>
                  <a:srgbClr val="FFFFFF"/>
                </a:highlight>
                <a:latin typeface="Amatic SC"/>
                <a:ea typeface="Amatic SC"/>
                <a:cs typeface="Amatic SC"/>
                <a:sym typeface="Amatic SC"/>
              </a:rPr>
              <a:t>The five-hour show saw the cast of EastEnders dress up as Disney characters and perform a medley.</a:t>
            </a:r>
            <a:endParaRPr b="1" sz="2600">
              <a:highlight>
                <a:srgbClr val="FFFFFF"/>
              </a:highlight>
              <a:latin typeface="Amatic SC"/>
              <a:ea typeface="Amatic SC"/>
              <a:cs typeface="Amatic SC"/>
              <a:sym typeface="Amatic SC"/>
            </a:endParaRPr>
          </a:p>
          <a:p>
            <a:pPr indent="0" lvl="0" marL="0" rtl="0" algn="just">
              <a:spcBef>
                <a:spcPts val="0"/>
              </a:spcBef>
              <a:spcAft>
                <a:spcPts val="0"/>
              </a:spcAft>
              <a:buNone/>
            </a:pPr>
            <a:r>
              <a:t/>
            </a:r>
            <a:endParaRPr sz="1800">
              <a:solidFill>
                <a:srgbClr val="404040"/>
              </a:solidFill>
              <a:highlight>
                <a:srgbClr val="FFFFFF"/>
              </a:highlight>
              <a:latin typeface="Source Code Pro"/>
              <a:ea typeface="Source Code Pro"/>
              <a:cs typeface="Source Code Pro"/>
              <a:sym typeface="Source Code Pro"/>
            </a:endParaRPr>
          </a:p>
        </p:txBody>
      </p:sp>
      <p:sp>
        <p:nvSpPr>
          <p:cNvPr id="154" name="Google Shape;154;p28"/>
          <p:cNvSpPr txBox="1"/>
          <p:nvPr>
            <p:ph idx="1" type="body"/>
          </p:nvPr>
        </p:nvSpPr>
        <p:spPr>
          <a:xfrm>
            <a:off x="6439000" y="-4900"/>
            <a:ext cx="2702700" cy="7008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lang="en" sz="3000">
                <a:highlight>
                  <a:srgbClr val="FFFFFF"/>
                </a:highlight>
              </a:rPr>
              <a:t>BBC CHILDREN IN NEED</a:t>
            </a:r>
            <a:r>
              <a:rPr lang="en" sz="3000">
                <a:highlight>
                  <a:srgbClr val="FFFFFF"/>
                </a:highlight>
              </a:rPr>
              <a:t>.</a:t>
            </a:r>
            <a:endParaRPr sz="3000">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id="159" name="Google Shape;159;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0" name="Google Shape;160;p29"/>
          <p:cNvSpPr txBox="1"/>
          <p:nvPr>
            <p:ph idx="1" type="body"/>
          </p:nvPr>
        </p:nvSpPr>
        <p:spPr>
          <a:xfrm>
            <a:off x="616800" y="306325"/>
            <a:ext cx="7910400" cy="718200"/>
          </a:xfrm>
          <a:prstGeom prst="rect">
            <a:avLst/>
          </a:prstGeom>
          <a:noFill/>
        </p:spPr>
        <p:txBody>
          <a:bodyPr anchorCtr="0" anchor="ctr" bIns="91425" lIns="91425" spcFirstLastPara="1" rIns="91425" wrap="square" tIns="91425">
            <a:noAutofit/>
          </a:bodyPr>
          <a:lstStyle/>
          <a:p>
            <a:pPr indent="0" lvl="0" marL="152400" rtl="0" algn="l">
              <a:lnSpc>
                <a:spcPct val="115000"/>
              </a:lnSpc>
              <a:spcBef>
                <a:spcPts val="0"/>
              </a:spcBef>
              <a:spcAft>
                <a:spcPts val="0"/>
              </a:spcAft>
              <a:buNone/>
            </a:pPr>
            <a:r>
              <a:rPr lang="en" sz="3600">
                <a:solidFill>
                  <a:srgbClr val="000000"/>
                </a:solidFill>
                <a:highlight>
                  <a:srgbClr val="FFFFFF"/>
                </a:highlight>
              </a:rPr>
              <a:t>Would you be able to keep quiet in the school corridor?</a:t>
            </a:r>
            <a:endParaRPr sz="3600">
              <a:solidFill>
                <a:srgbClr val="000000"/>
              </a:solidFill>
              <a:highlight>
                <a:srgbClr val="FFFFFF"/>
              </a:highlight>
            </a:endParaRPr>
          </a:p>
          <a:p>
            <a:pPr indent="0" lvl="0" marL="0" rtl="0" algn="l">
              <a:spcBef>
                <a:spcPts val="0"/>
              </a:spcBef>
              <a:spcAft>
                <a:spcPts val="0"/>
              </a:spcAft>
              <a:buNone/>
            </a:pPr>
            <a:r>
              <a:t/>
            </a:r>
            <a:endParaRPr sz="3000">
              <a:highlight>
                <a:srgbClr val="FFFFFF"/>
              </a:highlight>
            </a:endParaRPr>
          </a:p>
        </p:txBody>
      </p:sp>
      <p:sp>
        <p:nvSpPr>
          <p:cNvPr id="161" name="Google Shape;161;p29"/>
          <p:cNvSpPr txBox="1"/>
          <p:nvPr/>
        </p:nvSpPr>
        <p:spPr>
          <a:xfrm>
            <a:off x="0" y="1518775"/>
            <a:ext cx="9144000" cy="3527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a:highlight>
                  <a:srgbClr val="FFFFFF"/>
                </a:highlight>
                <a:latin typeface="Source Code Pro"/>
                <a:ea typeface="Source Code Pro"/>
                <a:cs typeface="Source Code Pro"/>
                <a:sym typeface="Source Code Pro"/>
              </a:rPr>
              <a:t>What do you think about staying totally quiet in the corridor between your lessons?</a:t>
            </a:r>
            <a:endParaRPr b="1">
              <a:highlight>
                <a:srgbClr val="FFFFFF"/>
              </a:highlight>
              <a:latin typeface="Source Code Pro"/>
              <a:ea typeface="Source Code Pro"/>
              <a:cs typeface="Source Code Pro"/>
              <a:sym typeface="Source Code Pro"/>
            </a:endParaRPr>
          </a:p>
          <a:p>
            <a:pPr indent="0" lvl="0" marL="0" rtl="0" algn="just">
              <a:spcBef>
                <a:spcPts val="0"/>
              </a:spcBef>
              <a:spcAft>
                <a:spcPts val="0"/>
              </a:spcAft>
              <a:buNone/>
            </a:pPr>
            <a:r>
              <a:rPr lang="en">
                <a:highlight>
                  <a:srgbClr val="FFFFFF"/>
                </a:highlight>
                <a:latin typeface="Source Code Pro"/>
                <a:ea typeface="Source Code Pro"/>
                <a:cs typeface="Source Code Pro"/>
                <a:sym typeface="Source Code Pro"/>
              </a:rPr>
              <a:t>Well, parents of pupils at a secondary school in Birmingham say they were sent a letter earlier this month saying their children would be expected to move around the building in silence.</a:t>
            </a:r>
            <a:endParaRPr>
              <a:highlight>
                <a:srgbClr val="FFFFFF"/>
              </a:highlight>
              <a:latin typeface="Source Code Pro"/>
              <a:ea typeface="Source Code Pro"/>
              <a:cs typeface="Source Code Pro"/>
              <a:sym typeface="Source Code Pro"/>
            </a:endParaRPr>
          </a:p>
          <a:p>
            <a:pPr indent="0" lvl="0" marL="0" rtl="0" algn="just">
              <a:spcBef>
                <a:spcPts val="0"/>
              </a:spcBef>
              <a:spcAft>
                <a:spcPts val="0"/>
              </a:spcAft>
              <a:buNone/>
            </a:pPr>
            <a:r>
              <a:rPr lang="en">
                <a:highlight>
                  <a:srgbClr val="FFFFFF"/>
                </a:highlight>
                <a:latin typeface="Source Code Pro"/>
                <a:ea typeface="Source Code Pro"/>
                <a:cs typeface="Source Code Pro"/>
                <a:sym typeface="Source Code Pro"/>
              </a:rPr>
              <a:t>In the letter, the school's acting co-heads said the policy would mean children arrived 'calmly and ready to learn because good behaviour needed to be maintained throughout the day.'</a:t>
            </a:r>
            <a:endParaRPr>
              <a:highlight>
                <a:srgbClr val="FFFFFF"/>
              </a:highlight>
              <a:latin typeface="Source Code Pro"/>
              <a:ea typeface="Source Code Pro"/>
              <a:cs typeface="Source Code Pro"/>
              <a:sym typeface="Source Code Pro"/>
            </a:endParaRPr>
          </a:p>
          <a:p>
            <a:pPr indent="0" lvl="0" marL="0" rtl="0" algn="just">
              <a:spcBef>
                <a:spcPts val="0"/>
              </a:spcBef>
              <a:spcAft>
                <a:spcPts val="0"/>
              </a:spcAft>
              <a:buNone/>
            </a:pPr>
            <a:r>
              <a:rPr lang="en">
                <a:highlight>
                  <a:srgbClr val="FFFFFF"/>
                </a:highlight>
                <a:latin typeface="Source Code Pro"/>
                <a:ea typeface="Source Code Pro"/>
                <a:cs typeface="Source Code Pro"/>
                <a:sym typeface="Source Code Pro"/>
              </a:rPr>
              <a:t>The letter to parents said students will be expected to be completely quiet as they move from assembly and when moving from lesson to lesson.</a:t>
            </a:r>
            <a:endParaRPr>
              <a:highlight>
                <a:srgbClr val="FFFFFF"/>
              </a:highlight>
              <a:latin typeface="Source Code Pro"/>
              <a:ea typeface="Source Code Pro"/>
              <a:cs typeface="Source Code Pro"/>
              <a:sym typeface="Source Code Pro"/>
            </a:endParaRPr>
          </a:p>
          <a:p>
            <a:pPr indent="0" lvl="0" marL="0" rtl="0" algn="just">
              <a:spcBef>
                <a:spcPts val="0"/>
              </a:spcBef>
              <a:spcAft>
                <a:spcPts val="0"/>
              </a:spcAft>
              <a:buNone/>
            </a:pPr>
            <a:r>
              <a:t/>
            </a:r>
            <a:endParaRPr>
              <a:highlight>
                <a:srgbClr val="FFFFFF"/>
              </a:highlight>
              <a:latin typeface="Source Code Pro"/>
              <a:ea typeface="Source Code Pro"/>
              <a:cs typeface="Source Code Pro"/>
              <a:sym typeface="Source Code Pro"/>
            </a:endParaRPr>
          </a:p>
          <a:p>
            <a:pPr indent="0" lvl="0" marL="0" rtl="0" algn="just">
              <a:spcBef>
                <a:spcPts val="0"/>
              </a:spcBef>
              <a:spcAft>
                <a:spcPts val="0"/>
              </a:spcAft>
              <a:buNone/>
            </a:pPr>
            <a:r>
              <a:rPr lang="en">
                <a:highlight>
                  <a:srgbClr val="FFFFFF"/>
                </a:highlight>
                <a:latin typeface="Source Code Pro"/>
                <a:ea typeface="Source Code Pro"/>
                <a:cs typeface="Source Code Pro"/>
                <a:sym typeface="Source Code Pro"/>
              </a:rPr>
              <a:t>Children will be able to talk in the canteen at lunch and on the field at break times.</a:t>
            </a:r>
            <a:endParaRPr>
              <a:highlight>
                <a:srgbClr val="FFFFFF"/>
              </a:highlight>
              <a:latin typeface="Source Code Pro"/>
              <a:ea typeface="Source Code Pro"/>
              <a:cs typeface="Source Code Pro"/>
              <a:sym typeface="Source Code Pro"/>
            </a:endParaRPr>
          </a:p>
          <a:p>
            <a:pPr indent="0" lvl="0" marL="0" rtl="0" algn="just">
              <a:spcBef>
                <a:spcPts val="0"/>
              </a:spcBef>
              <a:spcAft>
                <a:spcPts val="0"/>
              </a:spcAft>
              <a:buNone/>
            </a:pPr>
            <a:r>
              <a:rPr lang="en">
                <a:highlight>
                  <a:srgbClr val="FFFFFF"/>
                </a:highlight>
                <a:latin typeface="Source Code Pro"/>
                <a:ea typeface="Source Code Pro"/>
                <a:cs typeface="Source Code Pro"/>
                <a:sym typeface="Source Code Pro"/>
              </a:rPr>
              <a:t>If pupils break the rules, they'll get a 20-minute detention.</a:t>
            </a:r>
            <a:endParaRPr>
              <a:highlight>
                <a:srgbClr val="FFFFFF"/>
              </a:highlight>
              <a:latin typeface="Source Code Pro"/>
              <a:ea typeface="Source Code Pro"/>
              <a:cs typeface="Source Code Pro"/>
              <a:sym typeface="Source Code Pro"/>
            </a:endParaRPr>
          </a:p>
          <a:p>
            <a:pPr indent="0" lvl="0" marL="0" rtl="0" algn="just">
              <a:spcBef>
                <a:spcPts val="0"/>
              </a:spcBef>
              <a:spcAft>
                <a:spcPts val="0"/>
              </a:spcAft>
              <a:buNone/>
            </a:pPr>
            <a:r>
              <a:rPr lang="en">
                <a:highlight>
                  <a:srgbClr val="FFFFFF"/>
                </a:highlight>
                <a:latin typeface="Source Code Pro"/>
                <a:ea typeface="Source Code Pro"/>
                <a:cs typeface="Source Code Pro"/>
                <a:sym typeface="Source Code Pro"/>
              </a:rPr>
              <a:t>Some parents and students aren't happy with the idea, saying it's too strict.</a:t>
            </a:r>
            <a:endParaRPr>
              <a:highlight>
                <a:srgbClr val="FFFFFF"/>
              </a:highlight>
              <a:latin typeface="Source Code Pro"/>
              <a:ea typeface="Source Code Pro"/>
              <a:cs typeface="Source Code Pro"/>
              <a:sym typeface="Source Code Pro"/>
            </a:endParaRPr>
          </a:p>
          <a:p>
            <a:pPr indent="0" lvl="0" marL="0" rtl="0" algn="just">
              <a:spcBef>
                <a:spcPts val="0"/>
              </a:spcBef>
              <a:spcAft>
                <a:spcPts val="0"/>
              </a:spcAft>
              <a:buNone/>
            </a:pPr>
            <a:r>
              <a:rPr lang="en">
                <a:highlight>
                  <a:srgbClr val="FFFFFF"/>
                </a:highlight>
                <a:latin typeface="Source Code Pro"/>
                <a:ea typeface="Source Code Pro"/>
                <a:cs typeface="Source Code Pro"/>
                <a:sym typeface="Source Code Pro"/>
              </a:rPr>
              <a:t>But this isn't the first school to bring in the silent guidelines. With some claiming it can improve behaviour and results.</a:t>
            </a:r>
            <a:endParaRPr>
              <a:highlight>
                <a:srgbClr val="FFFFFF"/>
              </a:highlight>
              <a:latin typeface="Source Code Pro"/>
              <a:ea typeface="Source Code Pro"/>
              <a:cs typeface="Source Code Pro"/>
              <a:sym typeface="Source Code Pro"/>
            </a:endParaRPr>
          </a:p>
          <a:p>
            <a:pPr indent="0" lvl="0" marL="0" rtl="0" algn="l">
              <a:spcBef>
                <a:spcPts val="0"/>
              </a:spcBef>
              <a:spcAft>
                <a:spcPts val="0"/>
              </a:spcAft>
              <a:buNone/>
            </a:pPr>
            <a:r>
              <a:t/>
            </a:r>
            <a:endParaRPr>
              <a:highlight>
                <a:srgbClr val="FFFFFF"/>
              </a:highlight>
              <a:latin typeface="Source Code Pro"/>
              <a:ea typeface="Source Code Pro"/>
              <a:cs typeface="Source Code Pro"/>
              <a:sym typeface="Source Code P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id="166" name="Google Shape;166;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7" name="Google Shape;167;p30"/>
          <p:cNvSpPr txBox="1"/>
          <p:nvPr>
            <p:ph idx="1" type="body"/>
          </p:nvPr>
        </p:nvSpPr>
        <p:spPr>
          <a:xfrm>
            <a:off x="0" y="382525"/>
            <a:ext cx="4707300" cy="1746000"/>
          </a:xfrm>
          <a:prstGeom prst="rect">
            <a:avLst/>
          </a:prstGeom>
          <a:noFill/>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600">
                <a:solidFill>
                  <a:srgbClr val="000000"/>
                </a:solidFill>
                <a:highlight>
                  <a:srgbClr val="FFFFFF"/>
                </a:highlight>
              </a:rPr>
              <a:t>“</a:t>
            </a:r>
            <a:r>
              <a:rPr lang="en">
                <a:solidFill>
                  <a:srgbClr val="000000"/>
                </a:solidFill>
                <a:highlight>
                  <a:srgbClr val="FFFFFF"/>
                </a:highlight>
              </a:rPr>
              <a:t>Our technology companies still have a great deal to learn about the responsibilities that come with their significant power.</a:t>
            </a:r>
            <a:r>
              <a:rPr lang="en" sz="3600">
                <a:solidFill>
                  <a:srgbClr val="000000"/>
                </a:solidFill>
                <a:highlight>
                  <a:srgbClr val="FFFFFF"/>
                </a:highlight>
              </a:rPr>
              <a:t>”</a:t>
            </a:r>
            <a:endParaRPr sz="3600">
              <a:solidFill>
                <a:srgbClr val="000000"/>
              </a:solidFill>
              <a:highlight>
                <a:srgbClr val="FFFFFF"/>
              </a:highlight>
            </a:endParaRPr>
          </a:p>
          <a:p>
            <a:pPr indent="0" lvl="0" marL="152400" rtl="0" algn="l">
              <a:lnSpc>
                <a:spcPct val="115000"/>
              </a:lnSpc>
              <a:spcBef>
                <a:spcPts val="0"/>
              </a:spcBef>
              <a:spcAft>
                <a:spcPts val="0"/>
              </a:spcAft>
              <a:buNone/>
            </a:pPr>
            <a:r>
              <a:rPr b="0" lang="en">
                <a:solidFill>
                  <a:srgbClr val="000000"/>
                </a:solidFill>
                <a:highlight>
                  <a:srgbClr val="FFFFFF"/>
                </a:highlight>
              </a:rPr>
              <a:t>HRH Duke of Cambridge</a:t>
            </a:r>
            <a:endParaRPr>
              <a:solidFill>
                <a:srgbClr val="000000"/>
              </a:solidFill>
              <a:highlight>
                <a:srgbClr val="FFFFFF"/>
              </a:highlight>
            </a:endParaRPr>
          </a:p>
          <a:p>
            <a:pPr indent="0" lvl="0" marL="0" rtl="0" algn="l">
              <a:spcBef>
                <a:spcPts val="0"/>
              </a:spcBef>
              <a:spcAft>
                <a:spcPts val="0"/>
              </a:spcAft>
              <a:buNone/>
            </a:pPr>
            <a:r>
              <a:t/>
            </a:r>
            <a:endParaRPr>
              <a:highlight>
                <a:srgbClr val="FFFFFF"/>
              </a:highlight>
            </a:endParaRPr>
          </a:p>
        </p:txBody>
      </p:sp>
      <p:sp>
        <p:nvSpPr>
          <p:cNvPr id="168" name="Google Shape;168;p30"/>
          <p:cNvSpPr txBox="1"/>
          <p:nvPr/>
        </p:nvSpPr>
        <p:spPr>
          <a:xfrm>
            <a:off x="0" y="2087700"/>
            <a:ext cx="5207700" cy="315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highlight>
                  <a:srgbClr val="FFFFFF"/>
                </a:highlight>
                <a:latin typeface="Amatic SC"/>
                <a:ea typeface="Amatic SC"/>
                <a:cs typeface="Amatic SC"/>
                <a:sym typeface="Amatic SC"/>
              </a:rPr>
              <a:t>Studies suggest that some 35% of 11-17 year olds have experienced some form of cyberbullying during their lives, and 40% have witnessed cyberbullying online.</a:t>
            </a:r>
            <a:endParaRPr b="1" sz="2400">
              <a:highlight>
                <a:srgbClr val="FFFFFF"/>
              </a:highlight>
              <a:latin typeface="Amatic SC"/>
              <a:ea typeface="Amatic SC"/>
              <a:cs typeface="Amatic SC"/>
              <a:sym typeface="Amatic SC"/>
            </a:endParaRPr>
          </a:p>
          <a:p>
            <a:pPr indent="0" lvl="0" marL="0" rtl="0" algn="l">
              <a:spcBef>
                <a:spcPts val="0"/>
              </a:spcBef>
              <a:spcAft>
                <a:spcPts val="0"/>
              </a:spcAft>
              <a:buNone/>
            </a:pPr>
            <a:r>
              <a:t/>
            </a:r>
            <a:endParaRPr b="1" sz="2400">
              <a:highlight>
                <a:srgbClr val="FFFFFF"/>
              </a:highlight>
              <a:latin typeface="Amatic SC"/>
              <a:ea typeface="Amatic SC"/>
              <a:cs typeface="Amatic SC"/>
              <a:sym typeface="Amatic SC"/>
            </a:endParaRPr>
          </a:p>
          <a:p>
            <a:pPr indent="0" lvl="0" marL="0" rtl="0" algn="l">
              <a:spcBef>
                <a:spcPts val="0"/>
              </a:spcBef>
              <a:spcAft>
                <a:spcPts val="0"/>
              </a:spcAft>
              <a:buNone/>
            </a:pPr>
            <a:r>
              <a:rPr b="1" lang="en" sz="2400">
                <a:highlight>
                  <a:srgbClr val="FFFFFF"/>
                </a:highlight>
                <a:latin typeface="Amatic SC"/>
                <a:ea typeface="Amatic SC"/>
                <a:cs typeface="Amatic SC"/>
                <a:sym typeface="Amatic SC"/>
              </a:rPr>
              <a:t>In response to this issue, the prince launched a taskforce in 2016 to raise awareness and offer practical support for children and young people suffering cyberbullying.</a:t>
            </a:r>
            <a:endParaRPr b="1" sz="2400">
              <a:highlight>
                <a:srgbClr val="FFFFFF"/>
              </a:highlight>
              <a:latin typeface="Amatic SC"/>
              <a:ea typeface="Amatic SC"/>
              <a:cs typeface="Amatic SC"/>
              <a:sym typeface="Amatic S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id="173" name="Google Shape;173;p31"/>
          <p:cNvPicPr preferRelativeResize="0"/>
          <p:nvPr/>
        </p:nvPicPr>
        <p:blipFill>
          <a:blip r:embed="rId3">
            <a:alphaModFix/>
          </a:blip>
          <a:stretch>
            <a:fillRect/>
          </a:stretch>
        </p:blipFill>
        <p:spPr>
          <a:xfrm>
            <a:off x="0" y="0"/>
            <a:ext cx="9262534" cy="5210176"/>
          </a:xfrm>
          <a:prstGeom prst="rect">
            <a:avLst/>
          </a:prstGeom>
          <a:noFill/>
          <a:ln>
            <a:noFill/>
          </a:ln>
        </p:spPr>
      </p:pic>
      <p:sp>
        <p:nvSpPr>
          <p:cNvPr id="174" name="Google Shape;174;p31"/>
          <p:cNvSpPr txBox="1"/>
          <p:nvPr/>
        </p:nvSpPr>
        <p:spPr>
          <a:xfrm>
            <a:off x="0" y="2988625"/>
            <a:ext cx="9144000" cy="22545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3000">
                <a:highlight>
                  <a:srgbClr val="FFFFFF"/>
                </a:highlight>
                <a:latin typeface="Amatic SC"/>
                <a:ea typeface="Amatic SC"/>
                <a:cs typeface="Amatic SC"/>
                <a:sym typeface="Amatic SC"/>
              </a:rPr>
              <a:t>Jermain Defoe has dedicated his OBE to his young friend Bradley Lowery, who passed away from a rare type of cancer last year.</a:t>
            </a:r>
            <a:endParaRPr b="1" sz="3000">
              <a:highlight>
                <a:srgbClr val="FFFFFF"/>
              </a:highlight>
              <a:latin typeface="Amatic SC"/>
              <a:ea typeface="Amatic SC"/>
              <a:cs typeface="Amatic SC"/>
              <a:sym typeface="Amatic SC"/>
            </a:endParaRPr>
          </a:p>
          <a:p>
            <a:pPr indent="0" lvl="0" marL="0" rtl="0" algn="l">
              <a:lnSpc>
                <a:spcPct val="150000"/>
              </a:lnSpc>
              <a:spcBef>
                <a:spcPts val="1400"/>
              </a:spcBef>
              <a:spcAft>
                <a:spcPts val="0"/>
              </a:spcAft>
              <a:buNone/>
            </a:pPr>
            <a:r>
              <a:rPr b="1" lang="en" sz="2400">
                <a:highlight>
                  <a:srgbClr val="FFFFFF"/>
                </a:highlight>
                <a:latin typeface="Amatic SC"/>
                <a:ea typeface="Amatic SC"/>
                <a:cs typeface="Amatic SC"/>
                <a:sym typeface="Amatic SC"/>
              </a:rPr>
              <a:t>Defoe, who was honoured at Buckingham Palace this morning for services to his foundation, formed a strong bond with Bradley while playing for Sunderland, with the little boy repeatedly picked to be a mascot for his beloved club while he battled neuroblastoma.</a:t>
            </a:r>
            <a:endParaRPr b="1" sz="2400">
              <a:highlight>
                <a:srgbClr val="FFFFFF"/>
              </a:highlight>
              <a:latin typeface="Amatic SC"/>
              <a:ea typeface="Amatic SC"/>
              <a:cs typeface="Amatic SC"/>
              <a:sym typeface="Amatic SC"/>
            </a:endParaRPr>
          </a:p>
          <a:p>
            <a:pPr indent="0" lvl="0" marL="0" rtl="0" algn="l">
              <a:spcBef>
                <a:spcPts val="1400"/>
              </a:spcBef>
              <a:spcAft>
                <a:spcPts val="0"/>
              </a:spcAft>
              <a:buNone/>
            </a:pPr>
            <a:r>
              <a:t/>
            </a:r>
            <a:endParaRPr sz="2400">
              <a:highlight>
                <a:srgbClr val="FFFFFF"/>
              </a:highlight>
              <a:latin typeface="Amatic SC"/>
              <a:ea typeface="Amatic SC"/>
              <a:cs typeface="Amatic SC"/>
              <a:sym typeface="Amatic S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4"/>
          <p:cNvSpPr txBox="1"/>
          <p:nvPr>
            <p:ph type="title"/>
          </p:nvPr>
        </p:nvSpPr>
        <p:spPr>
          <a:xfrm>
            <a:off x="132750" y="115450"/>
            <a:ext cx="4310700" cy="9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California Wildfires</a:t>
            </a:r>
            <a:endParaRPr/>
          </a:p>
        </p:txBody>
      </p:sp>
      <p:sp>
        <p:nvSpPr>
          <p:cNvPr id="64" name="Google Shape;64;p14"/>
          <p:cNvSpPr txBox="1"/>
          <p:nvPr>
            <p:ph idx="1" type="subTitle"/>
          </p:nvPr>
        </p:nvSpPr>
        <p:spPr>
          <a:xfrm>
            <a:off x="265500" y="1060154"/>
            <a:ext cx="4045200" cy="3865200"/>
          </a:xfrm>
          <a:prstGeom prst="rect">
            <a:avLst/>
          </a:prstGeom>
        </p:spPr>
        <p:txBody>
          <a:bodyPr anchorCtr="0" anchor="t" bIns="91425" lIns="91425" spcFirstLastPara="1" rIns="91425" wrap="square" tIns="91425">
            <a:noAutofit/>
          </a:bodyPr>
          <a:lstStyle/>
          <a:p>
            <a:pPr indent="0" lvl="0" marL="0" rtl="0" algn="just">
              <a:lnSpc>
                <a:spcPct val="137500"/>
              </a:lnSpc>
              <a:spcBef>
                <a:spcPts val="1700"/>
              </a:spcBef>
              <a:spcAft>
                <a:spcPts val="0"/>
              </a:spcAft>
              <a:buNone/>
            </a:pPr>
            <a:r>
              <a:rPr lang="en">
                <a:solidFill>
                  <a:srgbClr val="404040"/>
                </a:solidFill>
              </a:rPr>
              <a:t>The Camp Fire in northern California has killed at least 71 people.</a:t>
            </a:r>
            <a:endParaRPr>
              <a:solidFill>
                <a:srgbClr val="404040"/>
              </a:solidFill>
            </a:endParaRPr>
          </a:p>
          <a:p>
            <a:pPr indent="0" lvl="0" marL="0" rtl="0" algn="just">
              <a:lnSpc>
                <a:spcPct val="137500"/>
              </a:lnSpc>
              <a:spcBef>
                <a:spcPts val="1700"/>
              </a:spcBef>
              <a:spcAft>
                <a:spcPts val="0"/>
              </a:spcAft>
              <a:buNone/>
            </a:pPr>
            <a:r>
              <a:t/>
            </a:r>
            <a:endParaRPr>
              <a:solidFill>
                <a:srgbClr val="404040"/>
              </a:solidFill>
            </a:endParaRPr>
          </a:p>
          <a:p>
            <a:pPr indent="0" lvl="0" marL="0" rtl="0" algn="just">
              <a:lnSpc>
                <a:spcPct val="137500"/>
              </a:lnSpc>
              <a:spcBef>
                <a:spcPts val="1400"/>
              </a:spcBef>
              <a:spcAft>
                <a:spcPts val="0"/>
              </a:spcAft>
              <a:buNone/>
            </a:pPr>
            <a:r>
              <a:rPr lang="en">
                <a:solidFill>
                  <a:srgbClr val="404040"/>
                </a:solidFill>
              </a:rPr>
              <a:t>More than 1,000 people are reported to be missing, although officials say that figure could fluctuate.</a:t>
            </a:r>
            <a:endParaRPr>
              <a:solidFill>
                <a:srgbClr val="404040"/>
              </a:solidFill>
            </a:endParaRPr>
          </a:p>
          <a:p>
            <a:pPr indent="0" lvl="0" marL="0" rtl="0" algn="ctr">
              <a:spcBef>
                <a:spcPts val="0"/>
              </a:spcBef>
              <a:spcAft>
                <a:spcPts val="0"/>
              </a:spcAft>
              <a:buNone/>
            </a:pPr>
            <a:r>
              <a:t/>
            </a:r>
            <a:endParaRPr/>
          </a:p>
        </p:txBody>
      </p:sp>
      <p:pic>
        <p:nvPicPr>
          <p:cNvPr id="65" name="Google Shape;65;p14"/>
          <p:cNvPicPr preferRelativeResize="0"/>
          <p:nvPr/>
        </p:nvPicPr>
        <p:blipFill>
          <a:blip r:embed="rId3">
            <a:alphaModFix/>
          </a:blip>
          <a:stretch>
            <a:fillRect/>
          </a:stretch>
        </p:blipFill>
        <p:spPr>
          <a:xfrm>
            <a:off x="4572000" y="0"/>
            <a:ext cx="4572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5"/>
          <p:cNvSpPr txBox="1"/>
          <p:nvPr>
            <p:ph type="ctrTitle"/>
          </p:nvPr>
        </p:nvSpPr>
        <p:spPr>
          <a:xfrm>
            <a:off x="311700" y="8493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The following pictures and quotes are real… not from a film!</a:t>
            </a:r>
            <a:endParaRPr sz="6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36750" y="3466"/>
            <a:ext cx="9144000" cy="5140034"/>
          </a:xfrm>
          <a:prstGeom prst="rect">
            <a:avLst/>
          </a:prstGeom>
          <a:noFill/>
          <a:ln>
            <a:noFill/>
          </a:ln>
        </p:spPr>
      </p:pic>
      <p:sp>
        <p:nvSpPr>
          <p:cNvPr id="76" name="Google Shape;76;p16"/>
          <p:cNvSpPr txBox="1"/>
          <p:nvPr>
            <p:ph idx="1" type="body"/>
          </p:nvPr>
        </p:nvSpPr>
        <p:spPr>
          <a:xfrm>
            <a:off x="304800" y="4214100"/>
            <a:ext cx="5159400" cy="700800"/>
          </a:xfrm>
          <a:prstGeom prst="rect">
            <a:avLst/>
          </a:prstGeom>
          <a:solidFill>
            <a:schemeClr val="lt2"/>
          </a:solidFill>
        </p:spPr>
        <p:txBody>
          <a:bodyPr anchorCtr="0" anchor="ctr" bIns="91425" lIns="91425" spcFirstLastPara="1" rIns="91425" wrap="square" tIns="91425">
            <a:noAutofit/>
          </a:bodyPr>
          <a:lstStyle/>
          <a:p>
            <a:pPr indent="0" lvl="0" marL="0" rtl="0" algn="l">
              <a:spcBef>
                <a:spcPts val="0"/>
              </a:spcBef>
              <a:spcAft>
                <a:spcPts val="0"/>
              </a:spcAft>
              <a:buNone/>
            </a:pPr>
            <a:r>
              <a:rPr lang="en" sz="3000"/>
              <a:t>Gerrard Butler’s burnt out home in Malibu</a:t>
            </a:r>
            <a:endParaRPr sz="3000"/>
          </a:p>
        </p:txBody>
      </p:sp>
      <p:sp>
        <p:nvSpPr>
          <p:cNvPr id="77" name="Google Shape;77;p16"/>
          <p:cNvSpPr txBox="1"/>
          <p:nvPr/>
        </p:nvSpPr>
        <p:spPr>
          <a:xfrm>
            <a:off x="6346925" y="153150"/>
            <a:ext cx="2834700" cy="2154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000">
                <a:solidFill>
                  <a:srgbClr val="404040"/>
                </a:solidFill>
                <a:highlight>
                  <a:srgbClr val="FFFFFF"/>
                </a:highlight>
                <a:latin typeface="Amatic SC"/>
                <a:ea typeface="Amatic SC"/>
                <a:cs typeface="Amatic SC"/>
                <a:sym typeface="Amatic SC"/>
              </a:rPr>
              <a:t>He said: "Heartbreaking time. Inspired as ever by the courage, spirit and sacrifice of firefighters."</a:t>
            </a:r>
            <a:endParaRPr sz="3000">
              <a:latin typeface="Amatic SC"/>
              <a:ea typeface="Amatic SC"/>
              <a:cs typeface="Amatic SC"/>
              <a:sym typeface="Amatic S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33850" y="-10"/>
            <a:ext cx="9144000" cy="5143510"/>
          </a:xfrm>
          <a:prstGeom prst="rect">
            <a:avLst/>
          </a:prstGeom>
          <a:noFill/>
          <a:ln>
            <a:noFill/>
          </a:ln>
        </p:spPr>
      </p:pic>
      <p:sp>
        <p:nvSpPr>
          <p:cNvPr id="83" name="Google Shape;83;p17"/>
          <p:cNvSpPr txBox="1"/>
          <p:nvPr>
            <p:ph idx="1" type="body"/>
          </p:nvPr>
        </p:nvSpPr>
        <p:spPr>
          <a:xfrm>
            <a:off x="5678425" y="-4900"/>
            <a:ext cx="3463200" cy="7008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lang="en" sz="3000">
                <a:highlight>
                  <a:srgbClr val="FFFFFF"/>
                </a:highlight>
              </a:rPr>
              <a:t>The Day Paradise Burned Down</a:t>
            </a:r>
            <a:endParaRPr sz="3000">
              <a:highlight>
                <a:srgbClr val="FFFFFF"/>
              </a:highlight>
            </a:endParaRPr>
          </a:p>
        </p:txBody>
      </p:sp>
      <p:sp>
        <p:nvSpPr>
          <p:cNvPr id="84" name="Google Shape;84;p17"/>
          <p:cNvSpPr txBox="1"/>
          <p:nvPr/>
        </p:nvSpPr>
        <p:spPr>
          <a:xfrm>
            <a:off x="0" y="2194050"/>
            <a:ext cx="9017100" cy="7554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solidFill>
                  <a:srgbClr val="404040"/>
                </a:solidFill>
                <a:highlight>
                  <a:srgbClr val="FFFFFF"/>
                </a:highlight>
                <a:latin typeface="Source Code Pro"/>
                <a:ea typeface="Source Code Pro"/>
                <a:cs typeface="Source Code Pro"/>
                <a:sym typeface="Source Code Pro"/>
              </a:rPr>
              <a:t>"Fire was coming on both sides. It was a fire tornado," she later tells CBS. "All of a sudden, it filled with black smoke."</a:t>
            </a:r>
            <a:endParaRPr sz="1800">
              <a:latin typeface="Source Code Pro"/>
              <a:ea typeface="Source Code Pro"/>
              <a:cs typeface="Source Code Pro"/>
              <a:sym typeface="Source Code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0" y="0"/>
            <a:ext cx="9144000" cy="5143510"/>
          </a:xfrm>
          <a:prstGeom prst="rect">
            <a:avLst/>
          </a:prstGeom>
          <a:noFill/>
          <a:ln>
            <a:noFill/>
          </a:ln>
        </p:spPr>
      </p:pic>
      <p:sp>
        <p:nvSpPr>
          <p:cNvPr id="90" name="Google Shape;90;p18"/>
          <p:cNvSpPr txBox="1"/>
          <p:nvPr>
            <p:ph idx="1" type="body"/>
          </p:nvPr>
        </p:nvSpPr>
        <p:spPr>
          <a:xfrm>
            <a:off x="5678425" y="-4900"/>
            <a:ext cx="3463200" cy="7008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lang="en" sz="3000">
                <a:highlight>
                  <a:srgbClr val="FFFFFF"/>
                </a:highlight>
              </a:rPr>
              <a:t>The Day Paradise Burned Down</a:t>
            </a:r>
            <a:endParaRPr sz="3000">
              <a:highlight>
                <a:srgbClr val="FFFFFF"/>
              </a:highlight>
            </a:endParaRPr>
          </a:p>
        </p:txBody>
      </p:sp>
      <p:sp>
        <p:nvSpPr>
          <p:cNvPr id="91" name="Google Shape;91;p18"/>
          <p:cNvSpPr txBox="1"/>
          <p:nvPr/>
        </p:nvSpPr>
        <p:spPr>
          <a:xfrm>
            <a:off x="0" y="762000"/>
            <a:ext cx="8965800" cy="13980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solidFill>
                  <a:srgbClr val="404040"/>
                </a:solidFill>
                <a:highlight>
                  <a:srgbClr val="FFFFFF"/>
                </a:highlight>
                <a:latin typeface="Source Code Pro"/>
                <a:ea typeface="Source Code Pro"/>
                <a:cs typeface="Source Code Pro"/>
                <a:sym typeface="Source Code Pro"/>
              </a:rPr>
              <a:t>Over the radio, they hear that one of the ambulances ahead of them has caught fire. They pull over and realise they can't make it any further, and hear the small blasts of transformers exploding around them.</a:t>
            </a:r>
            <a:endParaRPr sz="1800">
              <a:latin typeface="Source Code Pro"/>
              <a:ea typeface="Source Code Pro"/>
              <a:cs typeface="Source Code Pro"/>
              <a:sym typeface="Source Code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0" y="-4900"/>
            <a:ext cx="9143998" cy="5143500"/>
          </a:xfrm>
          <a:prstGeom prst="rect">
            <a:avLst/>
          </a:prstGeom>
          <a:noFill/>
          <a:ln>
            <a:noFill/>
          </a:ln>
        </p:spPr>
      </p:pic>
      <p:sp>
        <p:nvSpPr>
          <p:cNvPr id="97" name="Google Shape;97;p19"/>
          <p:cNvSpPr txBox="1"/>
          <p:nvPr/>
        </p:nvSpPr>
        <p:spPr>
          <a:xfrm>
            <a:off x="37800" y="89800"/>
            <a:ext cx="9068400" cy="12315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solidFill>
                  <a:srgbClr val="404040"/>
                </a:solidFill>
                <a:highlight>
                  <a:srgbClr val="FFFFFF"/>
                </a:highlight>
                <a:latin typeface="Source Code Pro"/>
                <a:ea typeface="Source Code Pro"/>
                <a:cs typeface="Source Code Pro"/>
                <a:sym typeface="Source Code Pro"/>
              </a:rPr>
              <a:t>"I looked out the back window at the devastation, while I conversed with the sweetest 95-year-old woman," Tamara later says. "We watched the flames beside us, burnt cars in the road, power lines down and fresh homes burning. It went on for miles</a:t>
            </a:r>
            <a:endParaRPr sz="1800">
              <a:latin typeface="Source Code Pro"/>
              <a:ea typeface="Source Code Pro"/>
              <a:cs typeface="Source Code Pro"/>
              <a:sym typeface="Source Code Pro"/>
            </a:endParaRPr>
          </a:p>
        </p:txBody>
      </p:sp>
      <p:sp>
        <p:nvSpPr>
          <p:cNvPr id="98" name="Google Shape;98;p19"/>
          <p:cNvSpPr txBox="1"/>
          <p:nvPr/>
        </p:nvSpPr>
        <p:spPr>
          <a:xfrm>
            <a:off x="0" y="4335425"/>
            <a:ext cx="9144000" cy="8031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solidFill>
                  <a:srgbClr val="404040"/>
                </a:solidFill>
                <a:highlight>
                  <a:srgbClr val="FFFFFF"/>
                </a:highlight>
                <a:latin typeface="Source Code Pro"/>
                <a:ea typeface="Source Code Pro"/>
                <a:cs typeface="Source Code Pro"/>
                <a:sym typeface="Source Code Pro"/>
              </a:rPr>
              <a:t>"I honestly couldn't believe I was alive, that I would see my family, kids and boyfriend again."</a:t>
            </a:r>
            <a:endParaRPr sz="1800">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20"/>
          <p:cNvPicPr preferRelativeResize="0"/>
          <p:nvPr/>
        </p:nvPicPr>
        <p:blipFill>
          <a:blip r:embed="rId3">
            <a:alphaModFix/>
          </a:blip>
          <a:stretch>
            <a:fillRect/>
          </a:stretch>
        </p:blipFill>
        <p:spPr>
          <a:xfrm>
            <a:off x="0" y="0"/>
            <a:ext cx="9143983" cy="5143500"/>
          </a:xfrm>
          <a:prstGeom prst="rect">
            <a:avLst/>
          </a:prstGeom>
          <a:noFill/>
          <a:ln>
            <a:noFill/>
          </a:ln>
        </p:spPr>
      </p:pic>
      <p:sp>
        <p:nvSpPr>
          <p:cNvPr id="104" name="Google Shape;104;p20"/>
          <p:cNvSpPr txBox="1"/>
          <p:nvPr>
            <p:ph idx="1" type="body"/>
          </p:nvPr>
        </p:nvSpPr>
        <p:spPr>
          <a:xfrm>
            <a:off x="3655600" y="-4900"/>
            <a:ext cx="5486100" cy="7008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lang="en" sz="3000">
                <a:highlight>
                  <a:srgbClr val="FFFFFF"/>
                </a:highlight>
              </a:rPr>
              <a:t>Imagine these were the houses on your street.</a:t>
            </a:r>
            <a:endParaRPr sz="3000">
              <a:highlight>
                <a:srgbClr val="FFFFFF"/>
              </a:highlight>
            </a:endParaRPr>
          </a:p>
        </p:txBody>
      </p:sp>
      <p:sp>
        <p:nvSpPr>
          <p:cNvPr id="105" name="Google Shape;105;p20"/>
          <p:cNvSpPr txBox="1"/>
          <p:nvPr/>
        </p:nvSpPr>
        <p:spPr>
          <a:xfrm>
            <a:off x="108300" y="4149425"/>
            <a:ext cx="8927400" cy="9042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1800">
                <a:solidFill>
                  <a:srgbClr val="404040"/>
                </a:solidFill>
                <a:highlight>
                  <a:srgbClr val="FFFFFF"/>
                </a:highlight>
                <a:latin typeface="Source Code Pro"/>
                <a:ea typeface="Source Code Pro"/>
                <a:cs typeface="Source Code Pro"/>
                <a:sym typeface="Source Code Pro"/>
              </a:rPr>
              <a:t>So far, the Camp Fire has destroyed more than 12,000 properties and 142,000 acres. Ten days on, it continues to burn and it is unlikely to be fully contained until the end of the month.</a:t>
            </a:r>
            <a:endParaRPr sz="1800">
              <a:latin typeface="Source Code Pro"/>
              <a:ea typeface="Source Code Pro"/>
              <a:cs typeface="Source Code Pro"/>
              <a:sym typeface="Source Code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pic>
        <p:nvPicPr>
          <p:cNvPr id="110" name="Google Shape;110;p21"/>
          <p:cNvPicPr preferRelativeResize="0"/>
          <p:nvPr/>
        </p:nvPicPr>
        <p:blipFill>
          <a:blip r:embed="rId3">
            <a:alphaModFix/>
          </a:blip>
          <a:stretch>
            <a:fillRect/>
          </a:stretch>
        </p:blipFill>
        <p:spPr>
          <a:xfrm>
            <a:off x="0" y="0"/>
            <a:ext cx="9144000" cy="5143510"/>
          </a:xfrm>
          <a:prstGeom prst="rect">
            <a:avLst/>
          </a:prstGeom>
          <a:noFill/>
          <a:ln>
            <a:noFill/>
          </a:ln>
        </p:spPr>
      </p:pic>
      <p:sp>
        <p:nvSpPr>
          <p:cNvPr id="111" name="Google Shape;111;p21"/>
          <p:cNvSpPr txBox="1"/>
          <p:nvPr>
            <p:ph idx="1" type="body"/>
          </p:nvPr>
        </p:nvSpPr>
        <p:spPr>
          <a:xfrm>
            <a:off x="3706900" y="-4900"/>
            <a:ext cx="5434800" cy="7008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lang="en" sz="3000">
                <a:highlight>
                  <a:srgbClr val="FFFFFF"/>
                </a:highlight>
              </a:rPr>
              <a:t>HOW HOT!?- Melted metal from </a:t>
            </a:r>
            <a:r>
              <a:rPr lang="en" sz="3000">
                <a:highlight>
                  <a:srgbClr val="FFFFFF"/>
                </a:highlight>
              </a:rPr>
              <a:t>abandoned</a:t>
            </a:r>
            <a:r>
              <a:rPr lang="en" sz="3000">
                <a:highlight>
                  <a:srgbClr val="FFFFFF"/>
                </a:highlight>
              </a:rPr>
              <a:t> cars</a:t>
            </a:r>
            <a:endParaRPr sz="3000">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